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39"/>
  </p:notesMasterIdLst>
  <p:sldIdLst>
    <p:sldId id="256" r:id="rId2"/>
    <p:sldId id="257" r:id="rId3"/>
    <p:sldId id="263" r:id="rId4"/>
    <p:sldId id="258" r:id="rId5"/>
    <p:sldId id="259" r:id="rId6"/>
    <p:sldId id="260" r:id="rId7"/>
    <p:sldId id="261" r:id="rId8"/>
    <p:sldId id="262" r:id="rId9"/>
    <p:sldId id="264"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0DB618-F84B-4964-A473-54A85B401F06}">
          <p14:sldIdLst>
            <p14:sldId id="256"/>
            <p14:sldId id="257"/>
            <p14:sldId id="263"/>
            <p14:sldId id="258"/>
            <p14:sldId id="259"/>
            <p14:sldId id="260"/>
            <p14:sldId id="261"/>
            <p14:sldId id="262"/>
            <p14:sldId id="264"/>
            <p14:sldId id="266"/>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Lst>
        </p14:section>
        <p14:section name="Untitled Section" id="{95575D36-8080-474F-8477-9A342B2F85A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79" d="100"/>
          <a:sy n="79" d="100"/>
        </p:scale>
        <p:origin x="82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1B969A-7B23-4D1C-8EA1-91ACC3EB28A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74FF93B-604D-4E91-A93D-C8761239C3BC}">
      <dgm:prSet/>
      <dgm:spPr/>
      <dgm:t>
        <a:bodyPr/>
        <a:lstStyle/>
        <a:p>
          <a:r>
            <a:rPr lang="en-US" dirty="0"/>
            <a:t>Sels Analytics Project</a:t>
          </a:r>
        </a:p>
      </dgm:t>
    </dgm:pt>
    <dgm:pt modelId="{65A8C3B1-F398-496E-93D4-37225BC6049C}" type="parTrans" cxnId="{4E487C2B-4150-4532-AE1A-B17157E50976}">
      <dgm:prSet/>
      <dgm:spPr/>
      <dgm:t>
        <a:bodyPr/>
        <a:lstStyle/>
        <a:p>
          <a:endParaRPr lang="en-US"/>
        </a:p>
      </dgm:t>
    </dgm:pt>
    <dgm:pt modelId="{056D322D-D489-43BE-8F24-C737FE07A786}" type="sibTrans" cxnId="{4E487C2B-4150-4532-AE1A-B17157E50976}">
      <dgm:prSet/>
      <dgm:spPr/>
      <dgm:t>
        <a:bodyPr/>
        <a:lstStyle/>
        <a:p>
          <a:endParaRPr lang="en-US"/>
        </a:p>
      </dgm:t>
    </dgm:pt>
    <dgm:pt modelId="{A2FEA26A-8CD4-4AE5-AFF5-2697754B7293}" type="pres">
      <dgm:prSet presAssocID="{771B969A-7B23-4D1C-8EA1-91ACC3EB28A9}" presName="linear" presStyleCnt="0">
        <dgm:presLayoutVars>
          <dgm:animLvl val="lvl"/>
          <dgm:resizeHandles val="exact"/>
        </dgm:presLayoutVars>
      </dgm:prSet>
      <dgm:spPr/>
    </dgm:pt>
    <dgm:pt modelId="{75F1E948-0B3B-4CA7-B774-86D375D8AB24}" type="pres">
      <dgm:prSet presAssocID="{C74FF93B-604D-4E91-A93D-C8761239C3BC}" presName="parentText" presStyleLbl="node1" presStyleIdx="0" presStyleCnt="1">
        <dgm:presLayoutVars>
          <dgm:chMax val="0"/>
          <dgm:bulletEnabled val="1"/>
        </dgm:presLayoutVars>
      </dgm:prSet>
      <dgm:spPr/>
    </dgm:pt>
  </dgm:ptLst>
  <dgm:cxnLst>
    <dgm:cxn modelId="{D1721F17-E024-4F17-B5D6-3BC0D268EB51}" type="presOf" srcId="{771B969A-7B23-4D1C-8EA1-91ACC3EB28A9}" destId="{A2FEA26A-8CD4-4AE5-AFF5-2697754B7293}" srcOrd="0" destOrd="0" presId="urn:microsoft.com/office/officeart/2005/8/layout/vList2"/>
    <dgm:cxn modelId="{4E487C2B-4150-4532-AE1A-B17157E50976}" srcId="{771B969A-7B23-4D1C-8EA1-91ACC3EB28A9}" destId="{C74FF93B-604D-4E91-A93D-C8761239C3BC}" srcOrd="0" destOrd="0" parTransId="{65A8C3B1-F398-496E-93D4-37225BC6049C}" sibTransId="{056D322D-D489-43BE-8F24-C737FE07A786}"/>
    <dgm:cxn modelId="{66C34DAF-E552-4241-B361-5D1A54D3BA56}" type="presOf" srcId="{C74FF93B-604D-4E91-A93D-C8761239C3BC}" destId="{75F1E948-0B3B-4CA7-B774-86D375D8AB24}" srcOrd="0" destOrd="0" presId="urn:microsoft.com/office/officeart/2005/8/layout/vList2"/>
    <dgm:cxn modelId="{DC77CB45-08F4-4382-8928-1B39E737B854}" type="presParOf" srcId="{A2FEA26A-8CD4-4AE5-AFF5-2697754B7293}" destId="{75F1E948-0B3B-4CA7-B774-86D375D8AB2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2CA453-8F56-416F-9AE3-098357063B6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2C7D72E-0754-4564-BAF9-32EF399DEA02}">
      <dgm:prSet/>
      <dgm:spPr/>
      <dgm:t>
        <a:bodyPr/>
        <a:lstStyle/>
        <a:p>
          <a:r>
            <a:rPr lang="en-US" dirty="0"/>
            <a:t>Power bi</a:t>
          </a:r>
        </a:p>
      </dgm:t>
    </dgm:pt>
    <dgm:pt modelId="{DF32E4B8-C7CC-4CC0-9D10-811C5355A13B}" type="parTrans" cxnId="{89C626F9-004F-45D6-8666-ADD76151AEA5}">
      <dgm:prSet/>
      <dgm:spPr/>
      <dgm:t>
        <a:bodyPr/>
        <a:lstStyle/>
        <a:p>
          <a:endParaRPr lang="en-US"/>
        </a:p>
      </dgm:t>
    </dgm:pt>
    <dgm:pt modelId="{BEC61BA8-BFC8-4929-82C3-531082B5FC9E}" type="sibTrans" cxnId="{89C626F9-004F-45D6-8666-ADD76151AEA5}">
      <dgm:prSet/>
      <dgm:spPr/>
      <dgm:t>
        <a:bodyPr/>
        <a:lstStyle/>
        <a:p>
          <a:endParaRPr lang="en-US"/>
        </a:p>
      </dgm:t>
    </dgm:pt>
    <dgm:pt modelId="{B9F59D23-ABBC-407A-9383-025DAACCA749}" type="pres">
      <dgm:prSet presAssocID="{3A2CA453-8F56-416F-9AE3-098357063B66}" presName="Name0" presStyleCnt="0">
        <dgm:presLayoutVars>
          <dgm:dir/>
          <dgm:animLvl val="lvl"/>
          <dgm:resizeHandles val="exact"/>
        </dgm:presLayoutVars>
      </dgm:prSet>
      <dgm:spPr/>
    </dgm:pt>
    <dgm:pt modelId="{76786230-D722-4685-B77C-3C1133A49B0B}" type="pres">
      <dgm:prSet presAssocID="{82C7D72E-0754-4564-BAF9-32EF399DEA02}" presName="linNode" presStyleCnt="0"/>
      <dgm:spPr/>
    </dgm:pt>
    <dgm:pt modelId="{EF746EFB-ECB1-4699-8EFD-760993137A78}" type="pres">
      <dgm:prSet presAssocID="{82C7D72E-0754-4564-BAF9-32EF399DEA02}" presName="parentText" presStyleLbl="node1" presStyleIdx="0" presStyleCnt="1">
        <dgm:presLayoutVars>
          <dgm:chMax val="1"/>
          <dgm:bulletEnabled val="1"/>
        </dgm:presLayoutVars>
      </dgm:prSet>
      <dgm:spPr/>
    </dgm:pt>
  </dgm:ptLst>
  <dgm:cxnLst>
    <dgm:cxn modelId="{2415E1F3-AB0F-43A7-8256-9C57A7626DAF}" type="presOf" srcId="{3A2CA453-8F56-416F-9AE3-098357063B66}" destId="{B9F59D23-ABBC-407A-9383-025DAACCA749}" srcOrd="0" destOrd="0" presId="urn:microsoft.com/office/officeart/2005/8/layout/vList5"/>
    <dgm:cxn modelId="{89C626F9-004F-45D6-8666-ADD76151AEA5}" srcId="{3A2CA453-8F56-416F-9AE3-098357063B66}" destId="{82C7D72E-0754-4564-BAF9-32EF399DEA02}" srcOrd="0" destOrd="0" parTransId="{DF32E4B8-C7CC-4CC0-9D10-811C5355A13B}" sibTransId="{BEC61BA8-BFC8-4929-82C3-531082B5FC9E}"/>
    <dgm:cxn modelId="{043DA2F9-1397-4D6F-8157-646E467FDAEC}" type="presOf" srcId="{82C7D72E-0754-4564-BAF9-32EF399DEA02}" destId="{EF746EFB-ECB1-4699-8EFD-760993137A78}" srcOrd="0" destOrd="0" presId="urn:microsoft.com/office/officeart/2005/8/layout/vList5"/>
    <dgm:cxn modelId="{6640FBD8-5332-4367-B100-B4A536436BE4}" type="presParOf" srcId="{B9F59D23-ABBC-407A-9383-025DAACCA749}" destId="{76786230-D722-4685-B77C-3C1133A49B0B}" srcOrd="0" destOrd="0" presId="urn:microsoft.com/office/officeart/2005/8/layout/vList5"/>
    <dgm:cxn modelId="{84A98255-97CD-47AD-8F4D-AAEB06EF3BC4}" type="presParOf" srcId="{76786230-D722-4685-B77C-3C1133A49B0B}" destId="{EF746EFB-ECB1-4699-8EFD-760993137A78}"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1B969A-7B23-4D1C-8EA1-91ACC3EB28A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74FF93B-604D-4E91-A93D-C8761239C3BC}">
      <dgm:prSet/>
      <dgm:spPr/>
      <dgm:t>
        <a:bodyPr/>
        <a:lstStyle/>
        <a:p>
          <a:r>
            <a:rPr lang="en-US" dirty="0"/>
            <a:t>Sels Analytics Project</a:t>
          </a:r>
        </a:p>
      </dgm:t>
    </dgm:pt>
    <dgm:pt modelId="{65A8C3B1-F398-496E-93D4-37225BC6049C}" type="parTrans" cxnId="{4E487C2B-4150-4532-AE1A-B17157E50976}">
      <dgm:prSet/>
      <dgm:spPr/>
      <dgm:t>
        <a:bodyPr/>
        <a:lstStyle/>
        <a:p>
          <a:endParaRPr lang="en-US"/>
        </a:p>
      </dgm:t>
    </dgm:pt>
    <dgm:pt modelId="{056D322D-D489-43BE-8F24-C737FE07A786}" type="sibTrans" cxnId="{4E487C2B-4150-4532-AE1A-B17157E50976}">
      <dgm:prSet/>
      <dgm:spPr/>
      <dgm:t>
        <a:bodyPr/>
        <a:lstStyle/>
        <a:p>
          <a:endParaRPr lang="en-US"/>
        </a:p>
      </dgm:t>
    </dgm:pt>
    <dgm:pt modelId="{A2FEA26A-8CD4-4AE5-AFF5-2697754B7293}" type="pres">
      <dgm:prSet presAssocID="{771B969A-7B23-4D1C-8EA1-91ACC3EB28A9}" presName="linear" presStyleCnt="0">
        <dgm:presLayoutVars>
          <dgm:animLvl val="lvl"/>
          <dgm:resizeHandles val="exact"/>
        </dgm:presLayoutVars>
      </dgm:prSet>
      <dgm:spPr/>
    </dgm:pt>
    <dgm:pt modelId="{75F1E948-0B3B-4CA7-B774-86D375D8AB24}" type="pres">
      <dgm:prSet presAssocID="{C74FF93B-604D-4E91-A93D-C8761239C3BC}" presName="parentText" presStyleLbl="node1" presStyleIdx="0" presStyleCnt="1">
        <dgm:presLayoutVars>
          <dgm:chMax val="0"/>
          <dgm:bulletEnabled val="1"/>
        </dgm:presLayoutVars>
      </dgm:prSet>
      <dgm:spPr/>
    </dgm:pt>
  </dgm:ptLst>
  <dgm:cxnLst>
    <dgm:cxn modelId="{D1721F17-E024-4F17-B5D6-3BC0D268EB51}" type="presOf" srcId="{771B969A-7B23-4D1C-8EA1-91ACC3EB28A9}" destId="{A2FEA26A-8CD4-4AE5-AFF5-2697754B7293}" srcOrd="0" destOrd="0" presId="urn:microsoft.com/office/officeart/2005/8/layout/vList2"/>
    <dgm:cxn modelId="{4E487C2B-4150-4532-AE1A-B17157E50976}" srcId="{771B969A-7B23-4D1C-8EA1-91ACC3EB28A9}" destId="{C74FF93B-604D-4E91-A93D-C8761239C3BC}" srcOrd="0" destOrd="0" parTransId="{65A8C3B1-F398-496E-93D4-37225BC6049C}" sibTransId="{056D322D-D489-43BE-8F24-C737FE07A786}"/>
    <dgm:cxn modelId="{66C34DAF-E552-4241-B361-5D1A54D3BA56}" type="presOf" srcId="{C74FF93B-604D-4E91-A93D-C8761239C3BC}" destId="{75F1E948-0B3B-4CA7-B774-86D375D8AB24}" srcOrd="0" destOrd="0" presId="urn:microsoft.com/office/officeart/2005/8/layout/vList2"/>
    <dgm:cxn modelId="{DC77CB45-08F4-4382-8928-1B39E737B854}" type="presParOf" srcId="{A2FEA26A-8CD4-4AE5-AFF5-2697754B7293}" destId="{75F1E948-0B3B-4CA7-B774-86D375D8AB2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2CA453-8F56-416F-9AE3-098357063B6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D9C5594-A4B9-49C2-A979-250665FB0660}">
      <dgm:prSet/>
      <dgm:spPr/>
      <dgm:t>
        <a:bodyPr/>
        <a:lstStyle/>
        <a:p>
          <a:r>
            <a:rPr lang="en-US" dirty="0"/>
            <a:t>EDA</a:t>
          </a:r>
        </a:p>
      </dgm:t>
    </dgm:pt>
    <dgm:pt modelId="{3C92DBAD-BC2C-4C6A-AF0F-222AA790B6D9}" type="parTrans" cxnId="{14A7473C-831C-49FE-8E43-ACF7B3680956}">
      <dgm:prSet/>
      <dgm:spPr/>
      <dgm:t>
        <a:bodyPr/>
        <a:lstStyle/>
        <a:p>
          <a:endParaRPr lang="en-US"/>
        </a:p>
      </dgm:t>
    </dgm:pt>
    <dgm:pt modelId="{3CF19B9B-A3F5-49AF-A2F3-DD152ADCF040}" type="sibTrans" cxnId="{14A7473C-831C-49FE-8E43-ACF7B3680956}">
      <dgm:prSet/>
      <dgm:spPr/>
      <dgm:t>
        <a:bodyPr/>
        <a:lstStyle/>
        <a:p>
          <a:endParaRPr lang="en-US"/>
        </a:p>
      </dgm:t>
    </dgm:pt>
    <dgm:pt modelId="{B9F59D23-ABBC-407A-9383-025DAACCA749}" type="pres">
      <dgm:prSet presAssocID="{3A2CA453-8F56-416F-9AE3-098357063B66}" presName="Name0" presStyleCnt="0">
        <dgm:presLayoutVars>
          <dgm:dir/>
          <dgm:animLvl val="lvl"/>
          <dgm:resizeHandles val="exact"/>
        </dgm:presLayoutVars>
      </dgm:prSet>
      <dgm:spPr/>
    </dgm:pt>
    <dgm:pt modelId="{DA9288A4-D661-4FB7-A960-41554278F514}" type="pres">
      <dgm:prSet presAssocID="{4D9C5594-A4B9-49C2-A979-250665FB0660}" presName="linNode" presStyleCnt="0"/>
      <dgm:spPr/>
    </dgm:pt>
    <dgm:pt modelId="{C07127E9-486A-422E-B66A-FE3A9E9122CA}" type="pres">
      <dgm:prSet presAssocID="{4D9C5594-A4B9-49C2-A979-250665FB0660}" presName="parentText" presStyleLbl="node1" presStyleIdx="0" presStyleCnt="1">
        <dgm:presLayoutVars>
          <dgm:chMax val="1"/>
          <dgm:bulletEnabled val="1"/>
        </dgm:presLayoutVars>
      </dgm:prSet>
      <dgm:spPr/>
    </dgm:pt>
  </dgm:ptLst>
  <dgm:cxnLst>
    <dgm:cxn modelId="{14A7473C-831C-49FE-8E43-ACF7B3680956}" srcId="{3A2CA453-8F56-416F-9AE3-098357063B66}" destId="{4D9C5594-A4B9-49C2-A979-250665FB0660}" srcOrd="0" destOrd="0" parTransId="{3C92DBAD-BC2C-4C6A-AF0F-222AA790B6D9}" sibTransId="{3CF19B9B-A3F5-49AF-A2F3-DD152ADCF040}"/>
    <dgm:cxn modelId="{80B81BD5-D8BC-4E0D-939C-5D4282D769C7}" type="presOf" srcId="{4D9C5594-A4B9-49C2-A979-250665FB0660}" destId="{C07127E9-486A-422E-B66A-FE3A9E9122CA}" srcOrd="0" destOrd="0" presId="urn:microsoft.com/office/officeart/2005/8/layout/vList5"/>
    <dgm:cxn modelId="{2415E1F3-AB0F-43A7-8256-9C57A7626DAF}" type="presOf" srcId="{3A2CA453-8F56-416F-9AE3-098357063B66}" destId="{B9F59D23-ABBC-407A-9383-025DAACCA749}" srcOrd="0" destOrd="0" presId="urn:microsoft.com/office/officeart/2005/8/layout/vList5"/>
    <dgm:cxn modelId="{44E0EFA7-A9CE-40CD-A7FB-1946A18B7D59}" type="presParOf" srcId="{B9F59D23-ABBC-407A-9383-025DAACCA749}" destId="{DA9288A4-D661-4FB7-A960-41554278F514}" srcOrd="0" destOrd="0" presId="urn:microsoft.com/office/officeart/2005/8/layout/vList5"/>
    <dgm:cxn modelId="{0DF71158-8C00-4F74-A5CD-C5064232F6E9}" type="presParOf" srcId="{DA9288A4-D661-4FB7-A960-41554278F514}" destId="{C07127E9-486A-422E-B66A-FE3A9E9122CA}"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1E948-0B3B-4CA7-B774-86D375D8AB24}">
      <dsp:nvSpPr>
        <dsp:cNvPr id="0" name=""/>
        <dsp:cNvSpPr/>
      </dsp:nvSpPr>
      <dsp:spPr>
        <a:xfrm>
          <a:off x="0" y="395274"/>
          <a:ext cx="9144000" cy="15970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Sels Analytics Project</a:t>
          </a:r>
        </a:p>
      </dsp:txBody>
      <dsp:txXfrm>
        <a:off x="77962" y="473236"/>
        <a:ext cx="8988076" cy="1441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46EFB-ECB1-4699-8EFD-760993137A78}">
      <dsp:nvSpPr>
        <dsp:cNvPr id="0" name=""/>
        <dsp:cNvSpPr/>
      </dsp:nvSpPr>
      <dsp:spPr>
        <a:xfrm>
          <a:off x="2926080" y="0"/>
          <a:ext cx="3291840" cy="165576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108585" rIns="217170" bIns="108585" numCol="1" spcCol="1270" anchor="ctr" anchorCtr="0">
          <a:noAutofit/>
        </a:bodyPr>
        <a:lstStyle/>
        <a:p>
          <a:pPr marL="0" lvl="0" indent="0" algn="ctr" defTabSz="2533650">
            <a:lnSpc>
              <a:spcPct val="90000"/>
            </a:lnSpc>
            <a:spcBef>
              <a:spcPct val="0"/>
            </a:spcBef>
            <a:spcAft>
              <a:spcPct val="35000"/>
            </a:spcAft>
            <a:buNone/>
          </a:pPr>
          <a:r>
            <a:rPr lang="en-US" sz="5700" kern="1200" dirty="0"/>
            <a:t>Power bi</a:t>
          </a:r>
        </a:p>
      </dsp:txBody>
      <dsp:txXfrm>
        <a:off x="3006908" y="80828"/>
        <a:ext cx="3130184" cy="1494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F1E948-0B3B-4CA7-B774-86D375D8AB24}">
      <dsp:nvSpPr>
        <dsp:cNvPr id="0" name=""/>
        <dsp:cNvSpPr/>
      </dsp:nvSpPr>
      <dsp:spPr>
        <a:xfrm>
          <a:off x="0" y="395274"/>
          <a:ext cx="9144000" cy="15970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Sels Analytics Project</a:t>
          </a:r>
        </a:p>
      </dsp:txBody>
      <dsp:txXfrm>
        <a:off x="77962" y="473236"/>
        <a:ext cx="8988076" cy="14411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127E9-486A-422E-B66A-FE3A9E9122CA}">
      <dsp:nvSpPr>
        <dsp:cNvPr id="0" name=""/>
        <dsp:cNvSpPr/>
      </dsp:nvSpPr>
      <dsp:spPr>
        <a:xfrm>
          <a:off x="2926080" y="0"/>
          <a:ext cx="3291840" cy="165576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EDA</a:t>
          </a:r>
        </a:p>
      </dsp:txBody>
      <dsp:txXfrm>
        <a:off x="3006908" y="80828"/>
        <a:ext cx="3130184" cy="14941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C0B516-D330-4D6F-A572-9E8303DAF456}" type="datetimeFigureOut">
              <a:rPr lang="en-US" smtClean="0"/>
              <a:t>27-Jul-25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A2B020-3EBC-49C0-8560-B89E343AE7D0}" type="slidenum">
              <a:rPr lang="en-US" smtClean="0"/>
              <a:t>‹#›</a:t>
            </a:fld>
            <a:endParaRPr lang="en-US"/>
          </a:p>
        </p:txBody>
      </p:sp>
    </p:spTree>
    <p:extLst>
      <p:ext uri="{BB962C8B-B14F-4D97-AF65-F5344CB8AC3E}">
        <p14:creationId xmlns:p14="http://schemas.microsoft.com/office/powerpoint/2010/main" val="1178204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A2B020-3EBC-49C0-8560-B89E343AE7D0}" type="slidenum">
              <a:rPr lang="en-US" smtClean="0"/>
              <a:t>1</a:t>
            </a:fld>
            <a:endParaRPr lang="en-US"/>
          </a:p>
        </p:txBody>
      </p:sp>
    </p:spTree>
    <p:extLst>
      <p:ext uri="{BB962C8B-B14F-4D97-AF65-F5344CB8AC3E}">
        <p14:creationId xmlns:p14="http://schemas.microsoft.com/office/powerpoint/2010/main" val="147248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A2B020-3EBC-49C0-8560-B89E343AE7D0}" type="slidenum">
              <a:rPr lang="en-US" smtClean="0"/>
              <a:t>2</a:t>
            </a:fld>
            <a:endParaRPr lang="en-US"/>
          </a:p>
        </p:txBody>
      </p:sp>
    </p:spTree>
    <p:extLst>
      <p:ext uri="{BB962C8B-B14F-4D97-AF65-F5344CB8AC3E}">
        <p14:creationId xmlns:p14="http://schemas.microsoft.com/office/powerpoint/2010/main" val="3121927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A2B020-3EBC-49C0-8560-B89E343AE7D0}" type="slidenum">
              <a:rPr lang="en-US" smtClean="0"/>
              <a:t>10</a:t>
            </a:fld>
            <a:endParaRPr lang="en-US"/>
          </a:p>
        </p:txBody>
      </p:sp>
    </p:spTree>
    <p:extLst>
      <p:ext uri="{BB962C8B-B14F-4D97-AF65-F5344CB8AC3E}">
        <p14:creationId xmlns:p14="http://schemas.microsoft.com/office/powerpoint/2010/main" val="2443375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A2B020-3EBC-49C0-8560-B89E343AE7D0}" type="slidenum">
              <a:rPr lang="en-US" smtClean="0"/>
              <a:t>24</a:t>
            </a:fld>
            <a:endParaRPr lang="en-US"/>
          </a:p>
        </p:txBody>
      </p:sp>
    </p:spTree>
    <p:extLst>
      <p:ext uri="{BB962C8B-B14F-4D97-AF65-F5344CB8AC3E}">
        <p14:creationId xmlns:p14="http://schemas.microsoft.com/office/powerpoint/2010/main" val="748312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6B5CA-D722-B14D-75B0-1B46116BEC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352B8D-5905-0C94-FFC2-3CABD6EBED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CA476F-315D-B230-A368-C709582A9C54}"/>
              </a:ext>
            </a:extLst>
          </p:cNvPr>
          <p:cNvSpPr>
            <a:spLocks noGrp="1"/>
          </p:cNvSpPr>
          <p:nvPr>
            <p:ph type="dt" sz="half" idx="10"/>
          </p:nvPr>
        </p:nvSpPr>
        <p:spPr/>
        <p:txBody>
          <a:bodyPr/>
          <a:lstStyle/>
          <a:p>
            <a:fld id="{FE9854AC-A686-479C-AD62-4AEAB1DF40C7}" type="datetimeFigureOut">
              <a:rPr lang="en-US" smtClean="0"/>
              <a:t>27-Jul-25</a:t>
            </a:fld>
            <a:endParaRPr lang="en-US"/>
          </a:p>
        </p:txBody>
      </p:sp>
      <p:sp>
        <p:nvSpPr>
          <p:cNvPr id="5" name="Footer Placeholder 4">
            <a:extLst>
              <a:ext uri="{FF2B5EF4-FFF2-40B4-BE49-F238E27FC236}">
                <a16:creationId xmlns:a16="http://schemas.microsoft.com/office/drawing/2014/main" id="{BCC5AFA9-E930-0190-660F-5BF7E993E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A0CAD2-EEE3-58F6-9377-E85750E877FB}"/>
              </a:ext>
            </a:extLst>
          </p:cNvPr>
          <p:cNvSpPr>
            <a:spLocks noGrp="1"/>
          </p:cNvSpPr>
          <p:nvPr>
            <p:ph type="sldNum" sz="quarter" idx="12"/>
          </p:nvPr>
        </p:nvSpPr>
        <p:spPr/>
        <p:txBody>
          <a:bodyPr/>
          <a:lstStyle/>
          <a:p>
            <a:fld id="{44D59A24-6315-442F-B7DC-FBC0E413E252}" type="slidenum">
              <a:rPr lang="en-US" smtClean="0"/>
              <a:t>‹#›</a:t>
            </a:fld>
            <a:endParaRPr lang="en-US"/>
          </a:p>
        </p:txBody>
      </p:sp>
    </p:spTree>
    <p:extLst>
      <p:ext uri="{BB962C8B-B14F-4D97-AF65-F5344CB8AC3E}">
        <p14:creationId xmlns:p14="http://schemas.microsoft.com/office/powerpoint/2010/main" val="2815849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74FE-F332-E24F-E600-F46016CA49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5F069E-77F7-3F74-F075-7AB7685D99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E19D2-D4F6-D3C0-C799-263BC8B7F456}"/>
              </a:ext>
            </a:extLst>
          </p:cNvPr>
          <p:cNvSpPr>
            <a:spLocks noGrp="1"/>
          </p:cNvSpPr>
          <p:nvPr>
            <p:ph type="dt" sz="half" idx="10"/>
          </p:nvPr>
        </p:nvSpPr>
        <p:spPr/>
        <p:txBody>
          <a:bodyPr/>
          <a:lstStyle/>
          <a:p>
            <a:fld id="{FE9854AC-A686-479C-AD62-4AEAB1DF40C7}" type="datetimeFigureOut">
              <a:rPr lang="en-US" smtClean="0"/>
              <a:t>27-Jul-25</a:t>
            </a:fld>
            <a:endParaRPr lang="en-US"/>
          </a:p>
        </p:txBody>
      </p:sp>
      <p:sp>
        <p:nvSpPr>
          <p:cNvPr id="5" name="Footer Placeholder 4">
            <a:extLst>
              <a:ext uri="{FF2B5EF4-FFF2-40B4-BE49-F238E27FC236}">
                <a16:creationId xmlns:a16="http://schemas.microsoft.com/office/drawing/2014/main" id="{F7E826FA-F182-C062-65D7-A1A27F2C36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67E39-02CD-5BAF-7410-0E802A3BA884}"/>
              </a:ext>
            </a:extLst>
          </p:cNvPr>
          <p:cNvSpPr>
            <a:spLocks noGrp="1"/>
          </p:cNvSpPr>
          <p:nvPr>
            <p:ph type="sldNum" sz="quarter" idx="12"/>
          </p:nvPr>
        </p:nvSpPr>
        <p:spPr/>
        <p:txBody>
          <a:bodyPr/>
          <a:lstStyle/>
          <a:p>
            <a:fld id="{44D59A24-6315-442F-B7DC-FBC0E413E252}" type="slidenum">
              <a:rPr lang="en-US" smtClean="0"/>
              <a:t>‹#›</a:t>
            </a:fld>
            <a:endParaRPr lang="en-US"/>
          </a:p>
        </p:txBody>
      </p:sp>
    </p:spTree>
    <p:extLst>
      <p:ext uri="{BB962C8B-B14F-4D97-AF65-F5344CB8AC3E}">
        <p14:creationId xmlns:p14="http://schemas.microsoft.com/office/powerpoint/2010/main" val="186890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282BDF-9B07-D063-508D-86A3EE6D20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738E10-85DE-5B79-CFD7-41D9240484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28C6D-9803-7199-B888-E08B40001762}"/>
              </a:ext>
            </a:extLst>
          </p:cNvPr>
          <p:cNvSpPr>
            <a:spLocks noGrp="1"/>
          </p:cNvSpPr>
          <p:nvPr>
            <p:ph type="dt" sz="half" idx="10"/>
          </p:nvPr>
        </p:nvSpPr>
        <p:spPr/>
        <p:txBody>
          <a:bodyPr/>
          <a:lstStyle/>
          <a:p>
            <a:fld id="{FE9854AC-A686-479C-AD62-4AEAB1DF40C7}" type="datetimeFigureOut">
              <a:rPr lang="en-US" smtClean="0"/>
              <a:t>27-Jul-25</a:t>
            </a:fld>
            <a:endParaRPr lang="en-US"/>
          </a:p>
        </p:txBody>
      </p:sp>
      <p:sp>
        <p:nvSpPr>
          <p:cNvPr id="5" name="Footer Placeholder 4">
            <a:extLst>
              <a:ext uri="{FF2B5EF4-FFF2-40B4-BE49-F238E27FC236}">
                <a16:creationId xmlns:a16="http://schemas.microsoft.com/office/drawing/2014/main" id="{9CE4D203-15DA-5026-08CC-FE39DAF94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57DD3-3735-66B5-D9CB-FC39037208A6}"/>
              </a:ext>
            </a:extLst>
          </p:cNvPr>
          <p:cNvSpPr>
            <a:spLocks noGrp="1"/>
          </p:cNvSpPr>
          <p:nvPr>
            <p:ph type="sldNum" sz="quarter" idx="12"/>
          </p:nvPr>
        </p:nvSpPr>
        <p:spPr/>
        <p:txBody>
          <a:bodyPr/>
          <a:lstStyle/>
          <a:p>
            <a:fld id="{44D59A24-6315-442F-B7DC-FBC0E413E252}" type="slidenum">
              <a:rPr lang="en-US" smtClean="0"/>
              <a:t>‹#›</a:t>
            </a:fld>
            <a:endParaRPr lang="en-US"/>
          </a:p>
        </p:txBody>
      </p:sp>
    </p:spTree>
    <p:extLst>
      <p:ext uri="{BB962C8B-B14F-4D97-AF65-F5344CB8AC3E}">
        <p14:creationId xmlns:p14="http://schemas.microsoft.com/office/powerpoint/2010/main" val="2740333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96F1-8CE4-8862-2824-B6885A1CD3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594F1-FF35-ED35-A7E6-AA1D7AB69A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4E4F18-1B89-99CF-B487-60CF9E8DBDBF}"/>
              </a:ext>
            </a:extLst>
          </p:cNvPr>
          <p:cNvSpPr>
            <a:spLocks noGrp="1"/>
          </p:cNvSpPr>
          <p:nvPr>
            <p:ph type="dt" sz="half" idx="10"/>
          </p:nvPr>
        </p:nvSpPr>
        <p:spPr/>
        <p:txBody>
          <a:bodyPr/>
          <a:lstStyle/>
          <a:p>
            <a:fld id="{FE9854AC-A686-479C-AD62-4AEAB1DF40C7}" type="datetimeFigureOut">
              <a:rPr lang="en-US" smtClean="0"/>
              <a:t>27-Jul-25</a:t>
            </a:fld>
            <a:endParaRPr lang="en-US"/>
          </a:p>
        </p:txBody>
      </p:sp>
      <p:sp>
        <p:nvSpPr>
          <p:cNvPr id="5" name="Footer Placeholder 4">
            <a:extLst>
              <a:ext uri="{FF2B5EF4-FFF2-40B4-BE49-F238E27FC236}">
                <a16:creationId xmlns:a16="http://schemas.microsoft.com/office/drawing/2014/main" id="{6CF8EFAE-CADA-5901-F2E1-4E31904817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3365E-F460-424D-777A-5BC68C837E5F}"/>
              </a:ext>
            </a:extLst>
          </p:cNvPr>
          <p:cNvSpPr>
            <a:spLocks noGrp="1"/>
          </p:cNvSpPr>
          <p:nvPr>
            <p:ph type="sldNum" sz="quarter" idx="12"/>
          </p:nvPr>
        </p:nvSpPr>
        <p:spPr/>
        <p:txBody>
          <a:bodyPr/>
          <a:lstStyle/>
          <a:p>
            <a:fld id="{44D59A24-6315-442F-B7DC-FBC0E413E252}" type="slidenum">
              <a:rPr lang="en-US" smtClean="0"/>
              <a:t>‹#›</a:t>
            </a:fld>
            <a:endParaRPr lang="en-US"/>
          </a:p>
        </p:txBody>
      </p:sp>
    </p:spTree>
    <p:extLst>
      <p:ext uri="{BB962C8B-B14F-4D97-AF65-F5344CB8AC3E}">
        <p14:creationId xmlns:p14="http://schemas.microsoft.com/office/powerpoint/2010/main" val="427288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F8B0-1FC6-D2EE-5F7F-48230264A5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FA50B9-C806-2FD1-0020-E297EC1E7D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DED6E0-999A-27E6-A556-E77DBD296C86}"/>
              </a:ext>
            </a:extLst>
          </p:cNvPr>
          <p:cNvSpPr>
            <a:spLocks noGrp="1"/>
          </p:cNvSpPr>
          <p:nvPr>
            <p:ph type="dt" sz="half" idx="10"/>
          </p:nvPr>
        </p:nvSpPr>
        <p:spPr/>
        <p:txBody>
          <a:bodyPr/>
          <a:lstStyle/>
          <a:p>
            <a:fld id="{FE9854AC-A686-479C-AD62-4AEAB1DF40C7}" type="datetimeFigureOut">
              <a:rPr lang="en-US" smtClean="0"/>
              <a:t>27-Jul-25</a:t>
            </a:fld>
            <a:endParaRPr lang="en-US"/>
          </a:p>
        </p:txBody>
      </p:sp>
      <p:sp>
        <p:nvSpPr>
          <p:cNvPr id="5" name="Footer Placeholder 4">
            <a:extLst>
              <a:ext uri="{FF2B5EF4-FFF2-40B4-BE49-F238E27FC236}">
                <a16:creationId xmlns:a16="http://schemas.microsoft.com/office/drawing/2014/main" id="{7B49ED04-FA1A-B3F8-1745-18C73E40E4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28510F-A92C-2585-6E4F-CF152E448309}"/>
              </a:ext>
            </a:extLst>
          </p:cNvPr>
          <p:cNvSpPr>
            <a:spLocks noGrp="1"/>
          </p:cNvSpPr>
          <p:nvPr>
            <p:ph type="sldNum" sz="quarter" idx="12"/>
          </p:nvPr>
        </p:nvSpPr>
        <p:spPr/>
        <p:txBody>
          <a:bodyPr/>
          <a:lstStyle/>
          <a:p>
            <a:fld id="{44D59A24-6315-442F-B7DC-FBC0E413E252}" type="slidenum">
              <a:rPr lang="en-US" smtClean="0"/>
              <a:t>‹#›</a:t>
            </a:fld>
            <a:endParaRPr lang="en-US"/>
          </a:p>
        </p:txBody>
      </p:sp>
    </p:spTree>
    <p:extLst>
      <p:ext uri="{BB962C8B-B14F-4D97-AF65-F5344CB8AC3E}">
        <p14:creationId xmlns:p14="http://schemas.microsoft.com/office/powerpoint/2010/main" val="374398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6ED7-D8B0-81FF-BA1C-2C4893B4B2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981167-D371-EC83-BA76-EDE1369166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2A156D-E050-8988-78A8-470407FC31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E77D55-FD7C-05FB-3547-CF0F036CA87F}"/>
              </a:ext>
            </a:extLst>
          </p:cNvPr>
          <p:cNvSpPr>
            <a:spLocks noGrp="1"/>
          </p:cNvSpPr>
          <p:nvPr>
            <p:ph type="dt" sz="half" idx="10"/>
          </p:nvPr>
        </p:nvSpPr>
        <p:spPr/>
        <p:txBody>
          <a:bodyPr/>
          <a:lstStyle/>
          <a:p>
            <a:fld id="{FE9854AC-A686-479C-AD62-4AEAB1DF40C7}" type="datetimeFigureOut">
              <a:rPr lang="en-US" smtClean="0"/>
              <a:t>27-Jul-25</a:t>
            </a:fld>
            <a:endParaRPr lang="en-US"/>
          </a:p>
        </p:txBody>
      </p:sp>
      <p:sp>
        <p:nvSpPr>
          <p:cNvPr id="6" name="Footer Placeholder 5">
            <a:extLst>
              <a:ext uri="{FF2B5EF4-FFF2-40B4-BE49-F238E27FC236}">
                <a16:creationId xmlns:a16="http://schemas.microsoft.com/office/drawing/2014/main" id="{20B6AC4F-78B7-EBA3-01B4-9D60D07D06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674DC7-9F73-78C7-2365-4AF24C95BF26}"/>
              </a:ext>
            </a:extLst>
          </p:cNvPr>
          <p:cNvSpPr>
            <a:spLocks noGrp="1"/>
          </p:cNvSpPr>
          <p:nvPr>
            <p:ph type="sldNum" sz="quarter" idx="12"/>
          </p:nvPr>
        </p:nvSpPr>
        <p:spPr/>
        <p:txBody>
          <a:bodyPr/>
          <a:lstStyle/>
          <a:p>
            <a:fld id="{44D59A24-6315-442F-B7DC-FBC0E413E252}" type="slidenum">
              <a:rPr lang="en-US" smtClean="0"/>
              <a:t>‹#›</a:t>
            </a:fld>
            <a:endParaRPr lang="en-US"/>
          </a:p>
        </p:txBody>
      </p:sp>
    </p:spTree>
    <p:extLst>
      <p:ext uri="{BB962C8B-B14F-4D97-AF65-F5344CB8AC3E}">
        <p14:creationId xmlns:p14="http://schemas.microsoft.com/office/powerpoint/2010/main" val="2834532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A5AB-D6BA-97CC-9415-BC1BF92917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170F36-53B2-F9CC-8276-F547CDE4D3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346525-4DC9-3F86-21FE-42A990FC13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4DB93A-9879-F5C6-345E-4EA395AF52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076D4C-0789-C69C-75BA-F242D1065F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9E84F2-3846-A731-10B9-FCEACB94C1A5}"/>
              </a:ext>
            </a:extLst>
          </p:cNvPr>
          <p:cNvSpPr>
            <a:spLocks noGrp="1"/>
          </p:cNvSpPr>
          <p:nvPr>
            <p:ph type="dt" sz="half" idx="10"/>
          </p:nvPr>
        </p:nvSpPr>
        <p:spPr/>
        <p:txBody>
          <a:bodyPr/>
          <a:lstStyle/>
          <a:p>
            <a:fld id="{FE9854AC-A686-479C-AD62-4AEAB1DF40C7}" type="datetimeFigureOut">
              <a:rPr lang="en-US" smtClean="0"/>
              <a:t>27-Jul-25</a:t>
            </a:fld>
            <a:endParaRPr lang="en-US"/>
          </a:p>
        </p:txBody>
      </p:sp>
      <p:sp>
        <p:nvSpPr>
          <p:cNvPr id="8" name="Footer Placeholder 7">
            <a:extLst>
              <a:ext uri="{FF2B5EF4-FFF2-40B4-BE49-F238E27FC236}">
                <a16:creationId xmlns:a16="http://schemas.microsoft.com/office/drawing/2014/main" id="{0D1EA6D4-FEDF-8EA0-B19D-9706C7CED6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6ED238-F681-0059-49A9-86642FE2FBEA}"/>
              </a:ext>
            </a:extLst>
          </p:cNvPr>
          <p:cNvSpPr>
            <a:spLocks noGrp="1"/>
          </p:cNvSpPr>
          <p:nvPr>
            <p:ph type="sldNum" sz="quarter" idx="12"/>
          </p:nvPr>
        </p:nvSpPr>
        <p:spPr/>
        <p:txBody>
          <a:bodyPr/>
          <a:lstStyle/>
          <a:p>
            <a:fld id="{44D59A24-6315-442F-B7DC-FBC0E413E252}" type="slidenum">
              <a:rPr lang="en-US" smtClean="0"/>
              <a:t>‹#›</a:t>
            </a:fld>
            <a:endParaRPr lang="en-US"/>
          </a:p>
        </p:txBody>
      </p:sp>
    </p:spTree>
    <p:extLst>
      <p:ext uri="{BB962C8B-B14F-4D97-AF65-F5344CB8AC3E}">
        <p14:creationId xmlns:p14="http://schemas.microsoft.com/office/powerpoint/2010/main" val="866531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54EA8-2971-6764-EFB1-5E5FF7CE14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9891E7-91FD-6DB2-B9C3-4B4E2BD3D017}"/>
              </a:ext>
            </a:extLst>
          </p:cNvPr>
          <p:cNvSpPr>
            <a:spLocks noGrp="1"/>
          </p:cNvSpPr>
          <p:nvPr>
            <p:ph type="dt" sz="half" idx="10"/>
          </p:nvPr>
        </p:nvSpPr>
        <p:spPr/>
        <p:txBody>
          <a:bodyPr/>
          <a:lstStyle/>
          <a:p>
            <a:fld id="{FE9854AC-A686-479C-AD62-4AEAB1DF40C7}" type="datetimeFigureOut">
              <a:rPr lang="en-US" smtClean="0"/>
              <a:t>27-Jul-25</a:t>
            </a:fld>
            <a:endParaRPr lang="en-US"/>
          </a:p>
        </p:txBody>
      </p:sp>
      <p:sp>
        <p:nvSpPr>
          <p:cNvPr id="4" name="Footer Placeholder 3">
            <a:extLst>
              <a:ext uri="{FF2B5EF4-FFF2-40B4-BE49-F238E27FC236}">
                <a16:creationId xmlns:a16="http://schemas.microsoft.com/office/drawing/2014/main" id="{03E15C4D-9DB2-1A29-3991-35EB266DED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60268C-6088-685D-B8FF-4DC584BAA97E}"/>
              </a:ext>
            </a:extLst>
          </p:cNvPr>
          <p:cNvSpPr>
            <a:spLocks noGrp="1"/>
          </p:cNvSpPr>
          <p:nvPr>
            <p:ph type="sldNum" sz="quarter" idx="12"/>
          </p:nvPr>
        </p:nvSpPr>
        <p:spPr/>
        <p:txBody>
          <a:bodyPr/>
          <a:lstStyle/>
          <a:p>
            <a:fld id="{44D59A24-6315-442F-B7DC-FBC0E413E252}" type="slidenum">
              <a:rPr lang="en-US" smtClean="0"/>
              <a:t>‹#›</a:t>
            </a:fld>
            <a:endParaRPr lang="en-US"/>
          </a:p>
        </p:txBody>
      </p:sp>
    </p:spTree>
    <p:extLst>
      <p:ext uri="{BB962C8B-B14F-4D97-AF65-F5344CB8AC3E}">
        <p14:creationId xmlns:p14="http://schemas.microsoft.com/office/powerpoint/2010/main" val="2574469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D4245-F3BF-1F45-A5BC-01DF94B1D4CD}"/>
              </a:ext>
            </a:extLst>
          </p:cNvPr>
          <p:cNvSpPr>
            <a:spLocks noGrp="1"/>
          </p:cNvSpPr>
          <p:nvPr>
            <p:ph type="dt" sz="half" idx="10"/>
          </p:nvPr>
        </p:nvSpPr>
        <p:spPr/>
        <p:txBody>
          <a:bodyPr/>
          <a:lstStyle/>
          <a:p>
            <a:fld id="{FE9854AC-A686-479C-AD62-4AEAB1DF40C7}" type="datetimeFigureOut">
              <a:rPr lang="en-US" smtClean="0"/>
              <a:t>27-Jul-25</a:t>
            </a:fld>
            <a:endParaRPr lang="en-US"/>
          </a:p>
        </p:txBody>
      </p:sp>
      <p:sp>
        <p:nvSpPr>
          <p:cNvPr id="3" name="Footer Placeholder 2">
            <a:extLst>
              <a:ext uri="{FF2B5EF4-FFF2-40B4-BE49-F238E27FC236}">
                <a16:creationId xmlns:a16="http://schemas.microsoft.com/office/drawing/2014/main" id="{3C4EADC9-3156-64E9-3DFC-B39AEA0513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8EFD7E-8B5A-C829-0CCF-4E2E98010CA4}"/>
              </a:ext>
            </a:extLst>
          </p:cNvPr>
          <p:cNvSpPr>
            <a:spLocks noGrp="1"/>
          </p:cNvSpPr>
          <p:nvPr>
            <p:ph type="sldNum" sz="quarter" idx="12"/>
          </p:nvPr>
        </p:nvSpPr>
        <p:spPr/>
        <p:txBody>
          <a:bodyPr/>
          <a:lstStyle/>
          <a:p>
            <a:fld id="{44D59A24-6315-442F-B7DC-FBC0E413E252}" type="slidenum">
              <a:rPr lang="en-US" smtClean="0"/>
              <a:t>‹#›</a:t>
            </a:fld>
            <a:endParaRPr lang="en-US"/>
          </a:p>
        </p:txBody>
      </p:sp>
    </p:spTree>
    <p:extLst>
      <p:ext uri="{BB962C8B-B14F-4D97-AF65-F5344CB8AC3E}">
        <p14:creationId xmlns:p14="http://schemas.microsoft.com/office/powerpoint/2010/main" val="2517580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223BD-3689-6080-5141-D83708A148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3037B3-5E53-0EB7-ABE9-CF2FED551C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3341B1-118C-629D-7CCF-08E24E74E3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92D468-18B1-1723-7CBD-7056C21F2C78}"/>
              </a:ext>
            </a:extLst>
          </p:cNvPr>
          <p:cNvSpPr>
            <a:spLocks noGrp="1"/>
          </p:cNvSpPr>
          <p:nvPr>
            <p:ph type="dt" sz="half" idx="10"/>
          </p:nvPr>
        </p:nvSpPr>
        <p:spPr/>
        <p:txBody>
          <a:bodyPr/>
          <a:lstStyle/>
          <a:p>
            <a:fld id="{FE9854AC-A686-479C-AD62-4AEAB1DF40C7}" type="datetimeFigureOut">
              <a:rPr lang="en-US" smtClean="0"/>
              <a:t>27-Jul-25</a:t>
            </a:fld>
            <a:endParaRPr lang="en-US"/>
          </a:p>
        </p:txBody>
      </p:sp>
      <p:sp>
        <p:nvSpPr>
          <p:cNvPr id="6" name="Footer Placeholder 5">
            <a:extLst>
              <a:ext uri="{FF2B5EF4-FFF2-40B4-BE49-F238E27FC236}">
                <a16:creationId xmlns:a16="http://schemas.microsoft.com/office/drawing/2014/main" id="{CAC9CBFF-0F2B-0D1C-7202-1E177EAD5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8A8420-BBA0-6F2A-F221-918B3D71A983}"/>
              </a:ext>
            </a:extLst>
          </p:cNvPr>
          <p:cNvSpPr>
            <a:spLocks noGrp="1"/>
          </p:cNvSpPr>
          <p:nvPr>
            <p:ph type="sldNum" sz="quarter" idx="12"/>
          </p:nvPr>
        </p:nvSpPr>
        <p:spPr/>
        <p:txBody>
          <a:bodyPr/>
          <a:lstStyle/>
          <a:p>
            <a:fld id="{44D59A24-6315-442F-B7DC-FBC0E413E252}" type="slidenum">
              <a:rPr lang="en-US" smtClean="0"/>
              <a:t>‹#›</a:t>
            </a:fld>
            <a:endParaRPr lang="en-US"/>
          </a:p>
        </p:txBody>
      </p:sp>
    </p:spTree>
    <p:extLst>
      <p:ext uri="{BB962C8B-B14F-4D97-AF65-F5344CB8AC3E}">
        <p14:creationId xmlns:p14="http://schemas.microsoft.com/office/powerpoint/2010/main" val="16831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268A7-895E-8A2F-374E-C823A9106E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B5E828-8B8A-8587-93BE-F71C9C3980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766D83-2442-917F-2C46-39CB4B4E8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76EC63-A36D-BDA1-A146-0AE19E443E26}"/>
              </a:ext>
            </a:extLst>
          </p:cNvPr>
          <p:cNvSpPr>
            <a:spLocks noGrp="1"/>
          </p:cNvSpPr>
          <p:nvPr>
            <p:ph type="dt" sz="half" idx="10"/>
          </p:nvPr>
        </p:nvSpPr>
        <p:spPr/>
        <p:txBody>
          <a:bodyPr/>
          <a:lstStyle/>
          <a:p>
            <a:fld id="{FE9854AC-A686-479C-AD62-4AEAB1DF40C7}" type="datetimeFigureOut">
              <a:rPr lang="en-US" smtClean="0"/>
              <a:t>27-Jul-25</a:t>
            </a:fld>
            <a:endParaRPr lang="en-US"/>
          </a:p>
        </p:txBody>
      </p:sp>
      <p:sp>
        <p:nvSpPr>
          <p:cNvPr id="6" name="Footer Placeholder 5">
            <a:extLst>
              <a:ext uri="{FF2B5EF4-FFF2-40B4-BE49-F238E27FC236}">
                <a16:creationId xmlns:a16="http://schemas.microsoft.com/office/drawing/2014/main" id="{AC3DB49B-E878-CFC8-49C6-2465DF77B3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1BD69-9F89-825B-D188-E5743A404B50}"/>
              </a:ext>
            </a:extLst>
          </p:cNvPr>
          <p:cNvSpPr>
            <a:spLocks noGrp="1"/>
          </p:cNvSpPr>
          <p:nvPr>
            <p:ph type="sldNum" sz="quarter" idx="12"/>
          </p:nvPr>
        </p:nvSpPr>
        <p:spPr/>
        <p:txBody>
          <a:bodyPr/>
          <a:lstStyle/>
          <a:p>
            <a:fld id="{44D59A24-6315-442F-B7DC-FBC0E413E252}" type="slidenum">
              <a:rPr lang="en-US" smtClean="0"/>
              <a:t>‹#›</a:t>
            </a:fld>
            <a:endParaRPr lang="en-US"/>
          </a:p>
        </p:txBody>
      </p:sp>
    </p:spTree>
    <p:extLst>
      <p:ext uri="{BB962C8B-B14F-4D97-AF65-F5344CB8AC3E}">
        <p14:creationId xmlns:p14="http://schemas.microsoft.com/office/powerpoint/2010/main" val="2458128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ABBE7-B5E0-79C9-8B13-62C551B522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D0FCD1-FE2E-5B5F-16E7-7B330CC19E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2A6F7-E313-6163-CD4D-05888BE92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9854AC-A686-479C-AD62-4AEAB1DF40C7}" type="datetimeFigureOut">
              <a:rPr lang="en-US" smtClean="0"/>
              <a:t>27-Jul-25</a:t>
            </a:fld>
            <a:endParaRPr lang="en-US"/>
          </a:p>
        </p:txBody>
      </p:sp>
      <p:sp>
        <p:nvSpPr>
          <p:cNvPr id="5" name="Footer Placeholder 4">
            <a:extLst>
              <a:ext uri="{FF2B5EF4-FFF2-40B4-BE49-F238E27FC236}">
                <a16:creationId xmlns:a16="http://schemas.microsoft.com/office/drawing/2014/main" id="{8D00B590-F5DF-2292-B90F-F1030CC26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F8040D-51FF-E4F5-F31B-C55F8B05D4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D59A24-6315-442F-B7DC-FBC0E413E252}" type="slidenum">
              <a:rPr lang="en-US" smtClean="0"/>
              <a:t>‹#›</a:t>
            </a:fld>
            <a:endParaRPr lang="en-US"/>
          </a:p>
        </p:txBody>
      </p:sp>
    </p:spTree>
    <p:extLst>
      <p:ext uri="{BB962C8B-B14F-4D97-AF65-F5344CB8AC3E}">
        <p14:creationId xmlns:p14="http://schemas.microsoft.com/office/powerpoint/2010/main" val="278495482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652BC6A-0353-71B4-6FA7-D08CAADB7D2E}"/>
              </a:ext>
            </a:extLst>
          </p:cNvPr>
          <p:cNvGraphicFramePr/>
          <p:nvPr>
            <p:extLst>
              <p:ext uri="{D42A27DB-BD31-4B8C-83A1-F6EECF244321}">
                <p14:modId xmlns:p14="http://schemas.microsoft.com/office/powerpoint/2010/main" val="316395013"/>
              </p:ext>
            </p:extLst>
          </p:nvPr>
        </p:nvGraphicFramePr>
        <p:xfrm>
          <a:off x="1524000" y="1122363"/>
          <a:ext cx="9144000" cy="238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1A561AE3-159F-2106-DAE4-D469ACDC2DBF}"/>
              </a:ext>
            </a:extLst>
          </p:cNvPr>
          <p:cNvGraphicFramePr/>
          <p:nvPr>
            <p:extLst>
              <p:ext uri="{D42A27DB-BD31-4B8C-83A1-F6EECF244321}">
                <p14:modId xmlns:p14="http://schemas.microsoft.com/office/powerpoint/2010/main" val="3655529333"/>
              </p:ext>
            </p:extLst>
          </p:nvPr>
        </p:nvGraphicFramePr>
        <p:xfrm>
          <a:off x="1524000" y="3602038"/>
          <a:ext cx="9144000" cy="16557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060139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449438" y="0"/>
            <a:ext cx="5583677" cy="768485"/>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sp>
        <p:nvSpPr>
          <p:cNvPr id="8" name="TextBox 7">
            <a:extLst>
              <a:ext uri="{FF2B5EF4-FFF2-40B4-BE49-F238E27FC236}">
                <a16:creationId xmlns:a16="http://schemas.microsoft.com/office/drawing/2014/main" id="{B20719DB-5A65-C8CB-F35B-B82A753759D5}"/>
              </a:ext>
            </a:extLst>
          </p:cNvPr>
          <p:cNvSpPr txBox="1"/>
          <p:nvPr/>
        </p:nvSpPr>
        <p:spPr>
          <a:xfrm>
            <a:off x="6449439" y="2286000"/>
            <a:ext cx="5742561" cy="1477328"/>
          </a:xfrm>
          <a:prstGeom prst="rect">
            <a:avLst/>
          </a:prstGeom>
          <a:noFill/>
        </p:spPr>
        <p:txBody>
          <a:bodyPr wrap="square" rtlCol="0">
            <a:spAutoFit/>
          </a:bodyPr>
          <a:lstStyle/>
          <a:p>
            <a:r>
              <a:rPr lang="en-US" dirty="0"/>
              <a:t>The overall trend reflects positive growth in customer engagement and order volume until mid-1996, followed by an anomalous drop likely caused by data incompleteness rather than actual performance decline. Further validation of data for late 1996 is recommended.</a:t>
            </a:r>
          </a:p>
        </p:txBody>
      </p:sp>
      <p:pic>
        <p:nvPicPr>
          <p:cNvPr id="4" name="Picture 3">
            <a:extLst>
              <a:ext uri="{FF2B5EF4-FFF2-40B4-BE49-F238E27FC236}">
                <a16:creationId xmlns:a16="http://schemas.microsoft.com/office/drawing/2014/main" id="{57E43469-9D62-8315-6260-414F27629A78}"/>
              </a:ext>
            </a:extLst>
          </p:cNvPr>
          <p:cNvPicPr>
            <a:picLocks noChangeAspect="1"/>
          </p:cNvPicPr>
          <p:nvPr/>
        </p:nvPicPr>
        <p:blipFill>
          <a:blip r:embed="rId3"/>
          <a:stretch>
            <a:fillRect/>
          </a:stretch>
        </p:blipFill>
        <p:spPr>
          <a:xfrm>
            <a:off x="0" y="0"/>
            <a:ext cx="6449438" cy="6862594"/>
          </a:xfrm>
          <a:prstGeom prst="rect">
            <a:avLst/>
          </a:prstGeom>
        </p:spPr>
      </p:pic>
    </p:spTree>
    <p:extLst>
      <p:ext uri="{BB962C8B-B14F-4D97-AF65-F5344CB8AC3E}">
        <p14:creationId xmlns:p14="http://schemas.microsoft.com/office/powerpoint/2010/main" val="4055045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5914417" y="0"/>
            <a:ext cx="6118697" cy="651753"/>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US" dirty="0"/>
              <a:t>Conclusion</a:t>
            </a:r>
          </a:p>
        </p:txBody>
      </p:sp>
      <p:pic>
        <p:nvPicPr>
          <p:cNvPr id="7" name="Picture 6">
            <a:extLst>
              <a:ext uri="{FF2B5EF4-FFF2-40B4-BE49-F238E27FC236}">
                <a16:creationId xmlns:a16="http://schemas.microsoft.com/office/drawing/2014/main" id="{3D27B544-3CD6-C891-F799-3F1768FD5CED}"/>
              </a:ext>
            </a:extLst>
          </p:cNvPr>
          <p:cNvPicPr>
            <a:picLocks noChangeAspect="1"/>
          </p:cNvPicPr>
          <p:nvPr/>
        </p:nvPicPr>
        <p:blipFill>
          <a:blip r:embed="rId2"/>
          <a:stretch>
            <a:fillRect/>
          </a:stretch>
        </p:blipFill>
        <p:spPr>
          <a:xfrm>
            <a:off x="-68094" y="0"/>
            <a:ext cx="5982511" cy="6857999"/>
          </a:xfrm>
          <a:prstGeom prst="rect">
            <a:avLst/>
          </a:prstGeom>
        </p:spPr>
      </p:pic>
      <p:sp>
        <p:nvSpPr>
          <p:cNvPr id="9" name="TextBox 8">
            <a:extLst>
              <a:ext uri="{FF2B5EF4-FFF2-40B4-BE49-F238E27FC236}">
                <a16:creationId xmlns:a16="http://schemas.microsoft.com/office/drawing/2014/main" id="{DCCE1D0E-CBE6-65EC-9635-B0CA91A38067}"/>
              </a:ext>
            </a:extLst>
          </p:cNvPr>
          <p:cNvSpPr txBox="1"/>
          <p:nvPr/>
        </p:nvSpPr>
        <p:spPr>
          <a:xfrm>
            <a:off x="5914417" y="1682885"/>
            <a:ext cx="6186791" cy="2308324"/>
          </a:xfrm>
          <a:prstGeom prst="rect">
            <a:avLst/>
          </a:prstGeom>
          <a:noFill/>
        </p:spPr>
        <p:txBody>
          <a:bodyPr wrap="square" rtlCol="0">
            <a:spAutoFit/>
          </a:bodyPr>
          <a:lstStyle/>
          <a:p>
            <a:r>
              <a:rPr lang="en-US" dirty="0"/>
              <a:t>The customer base is geographically diverse, with strong representation from North America and Western Europe. The Sales Representative role dominates the contact title distribution, indicating that most business interactions occur through sales personnel. Countries with a higher variety of contact titles may reflect more complex or mature customer organizations. Further analysis could explore how these roles impact sales volume or customer lifetime value.</a:t>
            </a:r>
          </a:p>
        </p:txBody>
      </p:sp>
    </p:spTree>
    <p:extLst>
      <p:ext uri="{BB962C8B-B14F-4D97-AF65-F5344CB8AC3E}">
        <p14:creationId xmlns:p14="http://schemas.microsoft.com/office/powerpoint/2010/main" val="282699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566167" y="0"/>
            <a:ext cx="5466947"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sp>
        <p:nvSpPr>
          <p:cNvPr id="8" name="TextBox 7">
            <a:extLst>
              <a:ext uri="{FF2B5EF4-FFF2-40B4-BE49-F238E27FC236}">
                <a16:creationId xmlns:a16="http://schemas.microsoft.com/office/drawing/2014/main" id="{B20719DB-5A65-C8CB-F35B-B82A753759D5}"/>
              </a:ext>
            </a:extLst>
          </p:cNvPr>
          <p:cNvSpPr txBox="1"/>
          <p:nvPr/>
        </p:nvSpPr>
        <p:spPr>
          <a:xfrm>
            <a:off x="6566167" y="822190"/>
            <a:ext cx="5466947" cy="2862322"/>
          </a:xfrm>
          <a:prstGeom prst="rect">
            <a:avLst/>
          </a:prstGeom>
          <a:noFill/>
        </p:spPr>
        <p:txBody>
          <a:bodyPr wrap="square" rtlCol="0">
            <a:spAutoFit/>
          </a:bodyPr>
          <a:lstStyle/>
          <a:p>
            <a:r>
              <a:rPr lang="en-US" dirty="0"/>
              <a:t>The customer base is geographically diverse, with strong representation from North America and Western Europe. The Sales Representative role dominates the contact title distribution, indicating that most business interactions occur through sales personnel. Countries with a higher variety of contact titles may reflect more complex or mature customer organizations. Further analysis could explore how these roles impact sales volume or customer lifetime value.</a:t>
            </a:r>
          </a:p>
        </p:txBody>
      </p:sp>
      <p:pic>
        <p:nvPicPr>
          <p:cNvPr id="10" name="Picture 9">
            <a:extLst>
              <a:ext uri="{FF2B5EF4-FFF2-40B4-BE49-F238E27FC236}">
                <a16:creationId xmlns:a16="http://schemas.microsoft.com/office/drawing/2014/main" id="{0522D343-7D6F-2253-775B-EEA978D41770}"/>
              </a:ext>
            </a:extLst>
          </p:cNvPr>
          <p:cNvPicPr>
            <a:picLocks noChangeAspect="1"/>
          </p:cNvPicPr>
          <p:nvPr/>
        </p:nvPicPr>
        <p:blipFill>
          <a:blip r:embed="rId2"/>
          <a:stretch>
            <a:fillRect/>
          </a:stretch>
        </p:blipFill>
        <p:spPr>
          <a:xfrm>
            <a:off x="0" y="7403"/>
            <a:ext cx="6566167" cy="6850597"/>
          </a:xfrm>
          <a:prstGeom prst="rect">
            <a:avLst/>
          </a:prstGeom>
        </p:spPr>
      </p:pic>
    </p:spTree>
    <p:extLst>
      <p:ext uri="{BB962C8B-B14F-4D97-AF65-F5344CB8AC3E}">
        <p14:creationId xmlns:p14="http://schemas.microsoft.com/office/powerpoint/2010/main" val="416862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566167" y="0"/>
            <a:ext cx="5466947"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7" name="Picture 6">
            <a:extLst>
              <a:ext uri="{FF2B5EF4-FFF2-40B4-BE49-F238E27FC236}">
                <a16:creationId xmlns:a16="http://schemas.microsoft.com/office/drawing/2014/main" id="{33B2EEF4-FAA4-FAB8-A67D-69A4631ED106}"/>
              </a:ext>
            </a:extLst>
          </p:cNvPr>
          <p:cNvPicPr>
            <a:picLocks noChangeAspect="1"/>
          </p:cNvPicPr>
          <p:nvPr/>
        </p:nvPicPr>
        <p:blipFill>
          <a:blip r:embed="rId2"/>
          <a:stretch>
            <a:fillRect/>
          </a:stretch>
        </p:blipFill>
        <p:spPr>
          <a:xfrm>
            <a:off x="1524" y="0"/>
            <a:ext cx="6564643" cy="6858000"/>
          </a:xfrm>
          <a:prstGeom prst="rect">
            <a:avLst/>
          </a:prstGeom>
        </p:spPr>
      </p:pic>
      <p:sp>
        <p:nvSpPr>
          <p:cNvPr id="4" name="TextBox 3">
            <a:extLst>
              <a:ext uri="{FF2B5EF4-FFF2-40B4-BE49-F238E27FC236}">
                <a16:creationId xmlns:a16="http://schemas.microsoft.com/office/drawing/2014/main" id="{F0A3E859-CF2A-5990-93F9-C2CA6ADBFFEC}"/>
              </a:ext>
            </a:extLst>
          </p:cNvPr>
          <p:cNvSpPr txBox="1"/>
          <p:nvPr/>
        </p:nvSpPr>
        <p:spPr>
          <a:xfrm>
            <a:off x="6471326" y="811922"/>
            <a:ext cx="5561788" cy="2038282"/>
          </a:xfrm>
          <a:prstGeom prst="rect">
            <a:avLst/>
          </a:prstGeom>
          <a:noFill/>
        </p:spPr>
        <p:txBody>
          <a:bodyPr wrap="square">
            <a:spAutoFit/>
          </a:bodyPr>
          <a:lstStyle/>
          <a:p>
            <a:r>
              <a:rPr lang="en-US" dirty="0"/>
              <a:t>Most customer orders are of relatively low value, with a few high-value transactions significantly increasing the spread. This indicates that while the business has some large-scale buyers, the majority of transactions are small to medium in size. Identifying and analyzing these high-value orders could help in targeting key customers or understanding bulk purchasing behavior. </a:t>
            </a:r>
          </a:p>
        </p:txBody>
      </p:sp>
    </p:spTree>
    <p:extLst>
      <p:ext uri="{BB962C8B-B14F-4D97-AF65-F5344CB8AC3E}">
        <p14:creationId xmlns:p14="http://schemas.microsoft.com/office/powerpoint/2010/main" val="3113986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566167" y="0"/>
            <a:ext cx="5466947"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7" name="Picture 6">
            <a:extLst>
              <a:ext uri="{FF2B5EF4-FFF2-40B4-BE49-F238E27FC236}">
                <a16:creationId xmlns:a16="http://schemas.microsoft.com/office/drawing/2014/main" id="{7AD513CD-562E-1EB9-D779-F87C753C0ED9}"/>
              </a:ext>
            </a:extLst>
          </p:cNvPr>
          <p:cNvPicPr>
            <a:picLocks noChangeAspect="1"/>
          </p:cNvPicPr>
          <p:nvPr/>
        </p:nvPicPr>
        <p:blipFill>
          <a:blip r:embed="rId2"/>
          <a:stretch>
            <a:fillRect/>
          </a:stretch>
        </p:blipFill>
        <p:spPr>
          <a:xfrm>
            <a:off x="0" y="0"/>
            <a:ext cx="6566167" cy="6858000"/>
          </a:xfrm>
          <a:prstGeom prst="rect">
            <a:avLst/>
          </a:prstGeom>
        </p:spPr>
      </p:pic>
      <p:sp>
        <p:nvSpPr>
          <p:cNvPr id="5" name="Rectangle 2">
            <a:extLst>
              <a:ext uri="{FF2B5EF4-FFF2-40B4-BE49-F238E27FC236}">
                <a16:creationId xmlns:a16="http://schemas.microsoft.com/office/drawing/2014/main" id="{CD7E0A7B-F3CC-290D-D126-271D4CD0ED8E}"/>
              </a:ext>
            </a:extLst>
          </p:cNvPr>
          <p:cNvSpPr>
            <a:spLocks noChangeArrowheads="1"/>
          </p:cNvSpPr>
          <p:nvPr/>
        </p:nvSpPr>
        <p:spPr bwMode="auto">
          <a:xfrm rot="10800000" flipV="1">
            <a:off x="6566167" y="1387667"/>
            <a:ext cx="562583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Federal Shipping is the most efficient, with the shortest average shipping time of 7.47 days.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United Package is the slowest on average, taking over 9 days.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If shipping speed is a priority, Federal Shipping would be the best choice among the three</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407629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566167" y="0"/>
            <a:ext cx="5466947"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7" name="Picture 6">
            <a:extLst>
              <a:ext uri="{FF2B5EF4-FFF2-40B4-BE49-F238E27FC236}">
                <a16:creationId xmlns:a16="http://schemas.microsoft.com/office/drawing/2014/main" id="{F273565D-5B61-9A5D-23F5-035819A0460C}"/>
              </a:ext>
            </a:extLst>
          </p:cNvPr>
          <p:cNvPicPr>
            <a:picLocks noChangeAspect="1"/>
          </p:cNvPicPr>
          <p:nvPr/>
        </p:nvPicPr>
        <p:blipFill>
          <a:blip r:embed="rId2"/>
          <a:stretch>
            <a:fillRect/>
          </a:stretch>
        </p:blipFill>
        <p:spPr>
          <a:xfrm>
            <a:off x="21903" y="0"/>
            <a:ext cx="6530732" cy="6858000"/>
          </a:xfrm>
          <a:prstGeom prst="rect">
            <a:avLst/>
          </a:prstGeom>
        </p:spPr>
      </p:pic>
      <p:sp>
        <p:nvSpPr>
          <p:cNvPr id="5" name="Rectangle 1">
            <a:extLst>
              <a:ext uri="{FF2B5EF4-FFF2-40B4-BE49-F238E27FC236}">
                <a16:creationId xmlns:a16="http://schemas.microsoft.com/office/drawing/2014/main" id="{D25E8C13-6BDE-1DE2-9AC2-8D688E70560A}"/>
              </a:ext>
            </a:extLst>
          </p:cNvPr>
          <p:cNvSpPr>
            <a:spLocks noChangeArrowheads="1"/>
          </p:cNvSpPr>
          <p:nvPr/>
        </p:nvSpPr>
        <p:spPr bwMode="auto">
          <a:xfrm rot="10800000" flipV="1">
            <a:off x="6552633" y="1644633"/>
            <a:ext cx="561746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Sales Representative</a:t>
            </a:r>
            <a:r>
              <a:rPr kumimoji="0" lang="en-US" altLang="en-US" sz="1800" b="0" i="0" u="none" strike="noStrike" cap="none" normalizeH="0" baseline="0" dirty="0">
                <a:ln>
                  <a:noFill/>
                </a:ln>
                <a:solidFill>
                  <a:schemeClr val="tx1"/>
                </a:solidFill>
                <a:effectLst/>
                <a:latin typeface="Arial" panose="020B0604020202020204" pitchFamily="34" charset="0"/>
              </a:rPr>
              <a:t> is the most common </a:t>
            </a:r>
            <a:r>
              <a:rPr kumimoji="0" lang="en-US" altLang="en-US" sz="1800" b="0" i="0" u="none" strike="noStrike" cap="none" normalizeH="0" baseline="0" dirty="0" err="1">
                <a:ln>
                  <a:noFill/>
                </a:ln>
                <a:solidFill>
                  <a:schemeClr val="tx1"/>
                </a:solidFill>
                <a:effectLst/>
                <a:latin typeface="Arial" panose="020B0604020202020204" pitchFamily="34" charset="0"/>
              </a:rPr>
              <a:t>jobtitle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Spread across multiple regions, with </a:t>
            </a:r>
            <a:r>
              <a:rPr kumimoji="0" lang="en-US" altLang="en-US" sz="1800" b="1" i="0" u="none" strike="noStrike" cap="none" normalizeH="0" baseline="0" dirty="0">
                <a:ln>
                  <a:noFill/>
                </a:ln>
                <a:solidFill>
                  <a:schemeClr val="tx1"/>
                </a:solidFill>
                <a:effectLst/>
                <a:latin typeface="Arial" panose="020B0604020202020204" pitchFamily="34" charset="0"/>
              </a:rPr>
              <a:t>notable representation in both "WA" and "Unknown"</a:t>
            </a:r>
            <a:r>
              <a:rPr kumimoji="0" lang="en-US" altLang="en-US" sz="1800" b="0" i="0" u="none" strike="noStrike" cap="none" normalizeH="0" baseline="0" dirty="0">
                <a:ln>
                  <a:noFill/>
                </a:ln>
                <a:solidFill>
                  <a:schemeClr val="tx1"/>
                </a:solidFill>
                <a:effectLst/>
                <a:latin typeface="Arial" panose="020B0604020202020204" pitchFamily="34" charset="0"/>
              </a:rPr>
              <a:t> regions.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Indicates the company's focus on direct sales operations.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Vice President, Sales</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Inside Sales Coordinator</a:t>
            </a:r>
            <a:r>
              <a:rPr kumimoji="0" lang="en-US" altLang="en-US" sz="1800" b="0" i="0" u="none" strike="noStrike" cap="none" normalizeH="0" baseline="0" dirty="0">
                <a:ln>
                  <a:noFill/>
                </a:ln>
                <a:solidFill>
                  <a:schemeClr val="tx1"/>
                </a:solidFill>
                <a:effectLst/>
                <a:latin typeface="Arial" panose="020B0604020202020204" pitchFamily="34" charset="0"/>
              </a:rPr>
              <a:t> each have </a:t>
            </a:r>
            <a:r>
              <a:rPr kumimoji="0" lang="en-US" altLang="en-US" sz="1800" b="1" i="0" u="none" strike="noStrike" cap="none" normalizeH="0" baseline="0" dirty="0">
                <a:ln>
                  <a:noFill/>
                </a:ln>
                <a:solidFill>
                  <a:schemeClr val="tx1"/>
                </a:solidFill>
                <a:effectLst/>
                <a:latin typeface="Arial" panose="020B0604020202020204" pitchFamily="34" charset="0"/>
              </a:rPr>
              <a:t>one representative</a:t>
            </a:r>
            <a:r>
              <a:rPr kumimoji="0" lang="en-US" altLang="en-US" sz="1800" b="0" i="0" u="none" strike="noStrike" cap="none" normalizeH="0" baseline="0" dirty="0">
                <a:ln>
                  <a:noFill/>
                </a:ln>
                <a:solidFill>
                  <a:schemeClr val="tx1"/>
                </a:solidFill>
                <a:effectLst/>
                <a:latin typeface="Arial" panose="020B0604020202020204" pitchFamily="34" charset="0"/>
              </a:rPr>
              <a:t>, showing specialized or leadership roles are rare.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"Unknown" region values</a:t>
            </a:r>
            <a:r>
              <a:rPr kumimoji="0" lang="en-US" altLang="en-US" sz="1800" b="0" i="0" u="none" strike="noStrike" cap="none" normalizeH="0" baseline="0" dirty="0">
                <a:ln>
                  <a:noFill/>
                </a:ln>
                <a:solidFill>
                  <a:schemeClr val="tx1"/>
                </a:solidFill>
                <a:effectLst/>
                <a:latin typeface="Arial" panose="020B0604020202020204" pitchFamily="34" charset="0"/>
              </a:rPr>
              <a:t> highlight missing or incomplete data</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It may be beneficial to clean or enrich this data to better understand geographic distribution.</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WA Region</a:t>
            </a:r>
            <a:r>
              <a:rPr kumimoji="0" lang="en-US" altLang="en-US" sz="1800" b="0" i="0" u="none" strike="noStrike" cap="none" normalizeH="0" baseline="0" dirty="0">
                <a:ln>
                  <a:noFill/>
                </a:ln>
                <a:solidFill>
                  <a:schemeClr val="tx1"/>
                </a:solidFill>
                <a:effectLst/>
                <a:latin typeface="Arial" panose="020B0604020202020204" pitchFamily="34" charset="0"/>
              </a:rPr>
              <a:t> dominates most roles</a:t>
            </a:r>
          </a:p>
        </p:txBody>
      </p:sp>
    </p:spTree>
    <p:extLst>
      <p:ext uri="{BB962C8B-B14F-4D97-AF65-F5344CB8AC3E}">
        <p14:creationId xmlns:p14="http://schemas.microsoft.com/office/powerpoint/2010/main" val="409985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566167" y="0"/>
            <a:ext cx="5466947"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7" name="Picture 6">
            <a:extLst>
              <a:ext uri="{FF2B5EF4-FFF2-40B4-BE49-F238E27FC236}">
                <a16:creationId xmlns:a16="http://schemas.microsoft.com/office/drawing/2014/main" id="{57D17C49-7ADC-DEAB-D2BE-A41E61CDECAE}"/>
              </a:ext>
            </a:extLst>
          </p:cNvPr>
          <p:cNvPicPr>
            <a:picLocks noChangeAspect="1"/>
          </p:cNvPicPr>
          <p:nvPr/>
        </p:nvPicPr>
        <p:blipFill>
          <a:blip r:embed="rId2"/>
          <a:stretch>
            <a:fillRect/>
          </a:stretch>
        </p:blipFill>
        <p:spPr>
          <a:xfrm>
            <a:off x="6096" y="0"/>
            <a:ext cx="6530450" cy="6858000"/>
          </a:xfrm>
          <a:prstGeom prst="rect">
            <a:avLst/>
          </a:prstGeom>
        </p:spPr>
      </p:pic>
      <p:sp>
        <p:nvSpPr>
          <p:cNvPr id="3" name="TextBox 2">
            <a:extLst>
              <a:ext uri="{FF2B5EF4-FFF2-40B4-BE49-F238E27FC236}">
                <a16:creationId xmlns:a16="http://schemas.microsoft.com/office/drawing/2014/main" id="{59D5DAD8-66DC-B767-A39B-D385021E24F0}"/>
              </a:ext>
            </a:extLst>
          </p:cNvPr>
          <p:cNvSpPr txBox="1"/>
          <p:nvPr/>
        </p:nvSpPr>
        <p:spPr>
          <a:xfrm>
            <a:off x="6789906" y="1614791"/>
            <a:ext cx="5243207" cy="3693319"/>
          </a:xfrm>
          <a:prstGeom prst="rect">
            <a:avLst/>
          </a:prstGeom>
          <a:noFill/>
        </p:spPr>
        <p:txBody>
          <a:bodyPr wrap="square" rtlCol="0">
            <a:spAutoFit/>
          </a:bodyPr>
          <a:lstStyle/>
          <a:p>
            <a:r>
              <a:rPr lang="en-US" dirty="0"/>
              <a:t>The histogram shows that employee tenure is distributed fairly evenly across three tenure ranges: </a:t>
            </a:r>
            <a:r>
              <a:rPr lang="en-US" b="1" dirty="0"/>
              <a:t>31, 32, and 33 years</a:t>
            </a:r>
            <a:r>
              <a:rPr lang="en-US" dirty="0"/>
              <a:t>. Each bin has exactly </a:t>
            </a:r>
            <a:r>
              <a:rPr lang="en-US" b="1" dirty="0"/>
              <a:t>3 employees</a:t>
            </a:r>
            <a:r>
              <a:rPr lang="en-US" dirty="0"/>
              <a:t>, indicating:</a:t>
            </a:r>
          </a:p>
          <a:p>
            <a:pPr>
              <a:buFont typeface="Arial" panose="020B0604020202020204" pitchFamily="34" charset="0"/>
              <a:buChar char="•"/>
            </a:pPr>
            <a:r>
              <a:rPr lang="en-US" dirty="0"/>
              <a:t>There is </a:t>
            </a:r>
            <a:r>
              <a:rPr lang="en-US" b="1" dirty="0"/>
              <a:t>no significant variation</a:t>
            </a:r>
            <a:r>
              <a:rPr lang="en-US" dirty="0"/>
              <a:t> in employee tenure.</a:t>
            </a:r>
          </a:p>
          <a:p>
            <a:pPr>
              <a:buFont typeface="Arial" panose="020B0604020202020204" pitchFamily="34" charset="0"/>
              <a:buChar char="•"/>
            </a:pPr>
            <a:r>
              <a:rPr lang="en-US" dirty="0"/>
              <a:t>The workforce seems to consist mainly of </a:t>
            </a:r>
            <a:r>
              <a:rPr lang="en-US" b="1" dirty="0"/>
              <a:t>long-tenured employees</a:t>
            </a:r>
            <a:r>
              <a:rPr lang="en-US" dirty="0"/>
              <a:t>, suggesting </a:t>
            </a:r>
            <a:r>
              <a:rPr lang="en-US" b="1" dirty="0"/>
              <a:t>high retention</a:t>
            </a:r>
            <a:r>
              <a:rPr lang="en-US" dirty="0"/>
              <a:t> and </a:t>
            </a:r>
            <a:r>
              <a:rPr lang="en-US" b="1" dirty="0"/>
              <a:t>organizational loyalty</a:t>
            </a:r>
            <a:r>
              <a:rPr lang="en-US" dirty="0"/>
              <a:t>.</a:t>
            </a:r>
          </a:p>
          <a:p>
            <a:pPr>
              <a:buFont typeface="Arial" panose="020B0604020202020204" pitchFamily="34" charset="0"/>
              <a:buChar char="•"/>
            </a:pPr>
            <a:r>
              <a:rPr lang="en-US" dirty="0"/>
              <a:t>This may reflect a stable workforce with experienced personnel, though it could also indicate a </a:t>
            </a:r>
            <a:r>
              <a:rPr lang="en-US" b="1" dirty="0"/>
              <a:t>lack of new hires</a:t>
            </a:r>
            <a:r>
              <a:rPr lang="en-US" dirty="0"/>
              <a:t> or younger talent.</a:t>
            </a:r>
          </a:p>
          <a:p>
            <a:endParaRPr lang="en-US" dirty="0"/>
          </a:p>
        </p:txBody>
      </p:sp>
    </p:spTree>
    <p:extLst>
      <p:ext uri="{BB962C8B-B14F-4D97-AF65-F5344CB8AC3E}">
        <p14:creationId xmlns:p14="http://schemas.microsoft.com/office/powerpoint/2010/main" val="181413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566167" y="0"/>
            <a:ext cx="5466947"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7" name="Picture 6">
            <a:extLst>
              <a:ext uri="{FF2B5EF4-FFF2-40B4-BE49-F238E27FC236}">
                <a16:creationId xmlns:a16="http://schemas.microsoft.com/office/drawing/2014/main" id="{C67800DF-33E0-8619-8813-1C1939B10916}"/>
              </a:ext>
            </a:extLst>
          </p:cNvPr>
          <p:cNvPicPr>
            <a:picLocks noChangeAspect="1"/>
          </p:cNvPicPr>
          <p:nvPr/>
        </p:nvPicPr>
        <p:blipFill>
          <a:blip r:embed="rId2"/>
          <a:stretch>
            <a:fillRect/>
          </a:stretch>
        </p:blipFill>
        <p:spPr>
          <a:xfrm>
            <a:off x="0" y="0"/>
            <a:ext cx="6517194" cy="6858000"/>
          </a:xfrm>
          <a:prstGeom prst="rect">
            <a:avLst/>
          </a:prstGeom>
        </p:spPr>
      </p:pic>
      <p:sp>
        <p:nvSpPr>
          <p:cNvPr id="3" name="Rectangle 1">
            <a:extLst>
              <a:ext uri="{FF2B5EF4-FFF2-40B4-BE49-F238E27FC236}">
                <a16:creationId xmlns:a16="http://schemas.microsoft.com/office/drawing/2014/main" id="{E01E534A-C358-4C73-0A97-F21F319ECF49}"/>
              </a:ext>
            </a:extLst>
          </p:cNvPr>
          <p:cNvSpPr>
            <a:spLocks noChangeArrowheads="1"/>
          </p:cNvSpPr>
          <p:nvPr/>
        </p:nvSpPr>
        <p:spPr bwMode="auto">
          <a:xfrm rot="10800000" flipV="1">
            <a:off x="6517194" y="1730827"/>
            <a:ext cx="546694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Manager with Employee ID = 2 oversees 5 employees, including: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3 Sales Representatives in the WA region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1 Inside Sales Coordinator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1 Sales Manager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Employee ID = 5 supervises 3 employees, whose roles are not further specified here.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There is 1 employee with no reporting manager, possibly the top-level executive </a:t>
            </a:r>
          </a:p>
        </p:txBody>
      </p:sp>
    </p:spTree>
    <p:extLst>
      <p:ext uri="{BB962C8B-B14F-4D97-AF65-F5344CB8AC3E}">
        <p14:creationId xmlns:p14="http://schemas.microsoft.com/office/powerpoint/2010/main" val="375827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566167" y="0"/>
            <a:ext cx="5466947"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7" name="Picture 6">
            <a:extLst>
              <a:ext uri="{FF2B5EF4-FFF2-40B4-BE49-F238E27FC236}">
                <a16:creationId xmlns:a16="http://schemas.microsoft.com/office/drawing/2014/main" id="{6AA8578D-C1F0-E999-2B13-AD387487EEB0}"/>
              </a:ext>
            </a:extLst>
          </p:cNvPr>
          <p:cNvPicPr>
            <a:picLocks noChangeAspect="1"/>
          </p:cNvPicPr>
          <p:nvPr/>
        </p:nvPicPr>
        <p:blipFill>
          <a:blip r:embed="rId2"/>
          <a:stretch>
            <a:fillRect/>
          </a:stretch>
        </p:blipFill>
        <p:spPr>
          <a:xfrm>
            <a:off x="26486" y="0"/>
            <a:ext cx="6524727" cy="6858000"/>
          </a:xfrm>
          <a:prstGeom prst="rect">
            <a:avLst/>
          </a:prstGeom>
        </p:spPr>
      </p:pic>
      <p:sp>
        <p:nvSpPr>
          <p:cNvPr id="3" name="TextBox 2">
            <a:extLst>
              <a:ext uri="{FF2B5EF4-FFF2-40B4-BE49-F238E27FC236}">
                <a16:creationId xmlns:a16="http://schemas.microsoft.com/office/drawing/2014/main" id="{980DE57D-5986-7DF3-3E54-6BCAEBDE1EF3}"/>
              </a:ext>
            </a:extLst>
          </p:cNvPr>
          <p:cNvSpPr txBox="1"/>
          <p:nvPr/>
        </p:nvSpPr>
        <p:spPr>
          <a:xfrm>
            <a:off x="7033098" y="1585609"/>
            <a:ext cx="3589506" cy="1614472"/>
          </a:xfrm>
          <a:prstGeom prst="rect">
            <a:avLst/>
          </a:prstGeom>
          <a:noFill/>
        </p:spPr>
        <p:txBody>
          <a:bodyPr wrap="square" rtlCol="0">
            <a:spAutoFit/>
          </a:bodyPr>
          <a:lstStyle/>
          <a:p>
            <a:endParaRPr lang="en-US" dirty="0"/>
          </a:p>
        </p:txBody>
      </p:sp>
      <p:sp>
        <p:nvSpPr>
          <p:cNvPr id="6" name="Rectangle 3">
            <a:extLst>
              <a:ext uri="{FF2B5EF4-FFF2-40B4-BE49-F238E27FC236}">
                <a16:creationId xmlns:a16="http://schemas.microsoft.com/office/drawing/2014/main" id="{BCD02EE7-9449-1794-BE66-C85C74A76FB6}"/>
              </a:ext>
            </a:extLst>
          </p:cNvPr>
          <p:cNvSpPr>
            <a:spLocks noChangeArrowheads="1"/>
          </p:cNvSpPr>
          <p:nvPr/>
        </p:nvSpPr>
        <p:spPr bwMode="auto">
          <a:xfrm rot="10800000" flipV="1">
            <a:off x="6634262" y="1143877"/>
            <a:ext cx="539885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Cheese products dominate the top ranks, showing high customer preference.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There's a gradual decline in sales volume from the top product down to the tenth.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Products like Chang (1,057 units) and Tarte au sucre (1,083 units) round out the top performers but lag behind the leaders by ~500 units.</a:t>
            </a:r>
          </a:p>
        </p:txBody>
      </p:sp>
    </p:spTree>
    <p:extLst>
      <p:ext uri="{BB962C8B-B14F-4D97-AF65-F5344CB8AC3E}">
        <p14:creationId xmlns:p14="http://schemas.microsoft.com/office/powerpoint/2010/main" val="101081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566167" y="0"/>
            <a:ext cx="5466947"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7" name="Picture 6">
            <a:extLst>
              <a:ext uri="{FF2B5EF4-FFF2-40B4-BE49-F238E27FC236}">
                <a16:creationId xmlns:a16="http://schemas.microsoft.com/office/drawing/2014/main" id="{06B52CBC-D131-FB3D-7CE4-F5CF8EAB2FC7}"/>
              </a:ext>
            </a:extLst>
          </p:cNvPr>
          <p:cNvPicPr>
            <a:picLocks noChangeAspect="1"/>
          </p:cNvPicPr>
          <p:nvPr/>
        </p:nvPicPr>
        <p:blipFill>
          <a:blip r:embed="rId2"/>
          <a:stretch>
            <a:fillRect/>
          </a:stretch>
        </p:blipFill>
        <p:spPr>
          <a:xfrm>
            <a:off x="0" y="8620"/>
            <a:ext cx="6588304" cy="6849380"/>
          </a:xfrm>
          <a:prstGeom prst="rect">
            <a:avLst/>
          </a:prstGeom>
        </p:spPr>
      </p:pic>
      <p:sp>
        <p:nvSpPr>
          <p:cNvPr id="3" name="Rectangle 1">
            <a:extLst>
              <a:ext uri="{FF2B5EF4-FFF2-40B4-BE49-F238E27FC236}">
                <a16:creationId xmlns:a16="http://schemas.microsoft.com/office/drawing/2014/main" id="{ACFAF905-6D2C-5D56-070E-93C52AC4C7E8}"/>
              </a:ext>
            </a:extLst>
          </p:cNvPr>
          <p:cNvSpPr>
            <a:spLocks noChangeArrowheads="1"/>
          </p:cNvSpPr>
          <p:nvPr/>
        </p:nvSpPr>
        <p:spPr bwMode="auto">
          <a:xfrm rot="10800000" flipV="1">
            <a:off x="6588304" y="1477526"/>
            <a:ext cx="560369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Dairy Products lead in volume, indicating strong customer demand.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Confections and Beverages follow closely, making them important for marketing and inventory planning.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A balanced performance across various categories highlights the value of a diversified product portfolio.</a:t>
            </a:r>
          </a:p>
        </p:txBody>
      </p:sp>
    </p:spTree>
    <p:extLst>
      <p:ext uri="{BB962C8B-B14F-4D97-AF65-F5344CB8AC3E}">
        <p14:creationId xmlns:p14="http://schemas.microsoft.com/office/powerpoint/2010/main" val="208655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9CA3-D614-23D5-4671-79F3CF4F9D71}"/>
              </a:ext>
            </a:extLst>
          </p:cNvPr>
          <p:cNvSpPr>
            <a:spLocks noGrp="1"/>
          </p:cNvSpPr>
          <p:nvPr>
            <p:ph type="title"/>
          </p:nvPr>
        </p:nvSpPr>
        <p:spPr/>
        <p:txBody>
          <a:bodyPr/>
          <a:lstStyle/>
          <a:p>
            <a:endParaRPr lang="en-US"/>
          </a:p>
        </p:txBody>
      </p:sp>
      <p:pic>
        <p:nvPicPr>
          <p:cNvPr id="11" name="Content Placeholder 10">
            <a:extLst>
              <a:ext uri="{FF2B5EF4-FFF2-40B4-BE49-F238E27FC236}">
                <a16:creationId xmlns:a16="http://schemas.microsoft.com/office/drawing/2014/main" id="{28E665F1-5217-650E-E870-70D3AD034503}"/>
              </a:ext>
            </a:extLst>
          </p:cNvPr>
          <p:cNvPicPr>
            <a:picLocks noGrp="1" noChangeAspect="1"/>
          </p:cNvPicPr>
          <p:nvPr>
            <p:ph idx="1"/>
          </p:nvPr>
        </p:nvPicPr>
        <p:blipFill>
          <a:blip r:embed="rId3"/>
          <a:stretch>
            <a:fillRect/>
          </a:stretch>
        </p:blipFill>
        <p:spPr>
          <a:xfrm>
            <a:off x="0" y="0"/>
            <a:ext cx="12192000" cy="6858000"/>
          </a:xfrm>
        </p:spPr>
      </p:pic>
    </p:spTree>
    <p:extLst>
      <p:ext uri="{BB962C8B-B14F-4D97-AF65-F5344CB8AC3E}">
        <p14:creationId xmlns:p14="http://schemas.microsoft.com/office/powerpoint/2010/main" val="3912903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566167" y="0"/>
            <a:ext cx="5466947"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7" name="Picture 6">
            <a:extLst>
              <a:ext uri="{FF2B5EF4-FFF2-40B4-BE49-F238E27FC236}">
                <a16:creationId xmlns:a16="http://schemas.microsoft.com/office/drawing/2014/main" id="{34BF5EB5-2535-A912-1834-B728304CDA45}"/>
              </a:ext>
            </a:extLst>
          </p:cNvPr>
          <p:cNvPicPr>
            <a:picLocks noChangeAspect="1"/>
          </p:cNvPicPr>
          <p:nvPr/>
        </p:nvPicPr>
        <p:blipFill>
          <a:blip r:embed="rId2"/>
          <a:stretch>
            <a:fillRect/>
          </a:stretch>
        </p:blipFill>
        <p:spPr>
          <a:xfrm>
            <a:off x="3565" y="0"/>
            <a:ext cx="6498597" cy="6858000"/>
          </a:xfrm>
          <a:prstGeom prst="rect">
            <a:avLst/>
          </a:prstGeom>
        </p:spPr>
      </p:pic>
      <p:sp>
        <p:nvSpPr>
          <p:cNvPr id="3" name="Rectangle 1">
            <a:extLst>
              <a:ext uri="{FF2B5EF4-FFF2-40B4-BE49-F238E27FC236}">
                <a16:creationId xmlns:a16="http://schemas.microsoft.com/office/drawing/2014/main" id="{19BE8DD5-CE5C-CC32-79D0-4851A2A730C4}"/>
              </a:ext>
            </a:extLst>
          </p:cNvPr>
          <p:cNvSpPr>
            <a:spLocks noChangeArrowheads="1"/>
          </p:cNvSpPr>
          <p:nvPr/>
        </p:nvSpPr>
        <p:spPr bwMode="auto">
          <a:xfrm rot="10800000" flipV="1">
            <a:off x="6502162" y="1410949"/>
            <a:ext cx="568983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 distribution is right-skewed (more products at lower prices).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Most products are priced under $30, showing a focus on affordability.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panose="020B0604020202020204" pitchFamily="34" charset="0"/>
              </a:rPr>
              <a:t>There are very few high-end products, which might indicate a gap or a deliberate market strategy depending on customer demand.</a:t>
            </a:r>
          </a:p>
        </p:txBody>
      </p:sp>
    </p:spTree>
    <p:extLst>
      <p:ext uri="{BB962C8B-B14F-4D97-AF65-F5344CB8AC3E}">
        <p14:creationId xmlns:p14="http://schemas.microsoft.com/office/powerpoint/2010/main" val="32512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031149" y="0"/>
            <a:ext cx="6001965"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7" name="Picture 6">
            <a:extLst>
              <a:ext uri="{FF2B5EF4-FFF2-40B4-BE49-F238E27FC236}">
                <a16:creationId xmlns:a16="http://schemas.microsoft.com/office/drawing/2014/main" id="{E6E1D56A-2D21-5A4B-D6E3-D6F18B04A30B}"/>
              </a:ext>
            </a:extLst>
          </p:cNvPr>
          <p:cNvPicPr>
            <a:picLocks noChangeAspect="1"/>
          </p:cNvPicPr>
          <p:nvPr/>
        </p:nvPicPr>
        <p:blipFill>
          <a:blip r:embed="rId2"/>
          <a:stretch>
            <a:fillRect/>
          </a:stretch>
        </p:blipFill>
        <p:spPr>
          <a:xfrm>
            <a:off x="0" y="32656"/>
            <a:ext cx="6001966" cy="6825343"/>
          </a:xfrm>
          <a:prstGeom prst="rect">
            <a:avLst/>
          </a:prstGeom>
        </p:spPr>
      </p:pic>
      <p:sp>
        <p:nvSpPr>
          <p:cNvPr id="9" name="TextBox 8">
            <a:extLst>
              <a:ext uri="{FF2B5EF4-FFF2-40B4-BE49-F238E27FC236}">
                <a16:creationId xmlns:a16="http://schemas.microsoft.com/office/drawing/2014/main" id="{E5DBEAB5-FE81-C1EC-3A88-E451481A19D5}"/>
              </a:ext>
            </a:extLst>
          </p:cNvPr>
          <p:cNvSpPr txBox="1"/>
          <p:nvPr/>
        </p:nvSpPr>
        <p:spPr>
          <a:xfrm>
            <a:off x="6001966" y="739302"/>
            <a:ext cx="6190034" cy="5909310"/>
          </a:xfrm>
          <a:prstGeom prst="rect">
            <a:avLst/>
          </a:prstGeom>
          <a:noFill/>
        </p:spPr>
        <p:txBody>
          <a:bodyPr wrap="square">
            <a:spAutoFit/>
          </a:bodyPr>
          <a:lstStyle/>
          <a:p>
            <a:r>
              <a:rPr lang="en-US" b="1" dirty="0"/>
              <a:t>Top Suppliers:</a:t>
            </a:r>
          </a:p>
          <a:p>
            <a:r>
              <a:rPr lang="en-US" dirty="0"/>
              <a:t>Pavlova, Ltd. and Plutzer Lebensmittelgroßmärkte AG each supply 5 products — the highest among all.</a:t>
            </a:r>
          </a:p>
          <a:p>
            <a:endParaRPr lang="en-US" dirty="0"/>
          </a:p>
          <a:p>
            <a:r>
              <a:rPr lang="en-US" dirty="0"/>
              <a:t>Close behind are:</a:t>
            </a:r>
          </a:p>
          <a:p>
            <a:endParaRPr lang="en-US" dirty="0"/>
          </a:p>
          <a:p>
            <a:r>
              <a:rPr lang="en-US" dirty="0"/>
              <a:t>New Orleans Cajun Delights and Specialty Biscuits, Ltd. with 4 products each.</a:t>
            </a:r>
          </a:p>
          <a:p>
            <a:endParaRPr lang="en-US" b="1" dirty="0"/>
          </a:p>
          <a:p>
            <a:r>
              <a:rPr lang="en-US" b="1" dirty="0"/>
              <a:t>Widespread Contribution:</a:t>
            </a:r>
          </a:p>
          <a:p>
            <a:endParaRPr lang="en-US" dirty="0"/>
          </a:p>
          <a:p>
            <a:r>
              <a:rPr lang="en-US" dirty="0"/>
              <a:t>A majority of other suppliers (like Bigfoot Breweries, Formaggi Fortini s.r.l., Exotic Liquids, etc.) contribute 3 products each.</a:t>
            </a:r>
          </a:p>
          <a:p>
            <a:endParaRPr lang="en-US" dirty="0"/>
          </a:p>
          <a:p>
            <a:r>
              <a:rPr lang="en-US" dirty="0"/>
              <a:t>This suggests a relatively balanced supply base.</a:t>
            </a:r>
          </a:p>
          <a:p>
            <a:endParaRPr lang="en-US" dirty="0"/>
          </a:p>
          <a:p>
            <a:r>
              <a:rPr lang="en-US" b="1" dirty="0"/>
              <a:t>Smaller Suppliers:</a:t>
            </a:r>
          </a:p>
          <a:p>
            <a:endParaRPr lang="en-US" dirty="0"/>
          </a:p>
          <a:p>
            <a:r>
              <a:rPr lang="en-US" dirty="0"/>
              <a:t>Several suppliers (such as PB </a:t>
            </a:r>
            <a:r>
              <a:rPr lang="en-US" dirty="0" err="1"/>
              <a:t>Knäckebröd</a:t>
            </a:r>
            <a:r>
              <a:rPr lang="en-US" dirty="0"/>
              <a:t> AB, Ma Maison, Tokyo Traders, etc.) supply only 2 products, </a:t>
            </a:r>
          </a:p>
          <a:p>
            <a:r>
              <a:rPr lang="en-US" dirty="0"/>
              <a:t>indicating either niche offerings or limited catalogs.</a:t>
            </a:r>
          </a:p>
        </p:txBody>
      </p:sp>
    </p:spTree>
    <p:extLst>
      <p:ext uri="{BB962C8B-B14F-4D97-AF65-F5344CB8AC3E}">
        <p14:creationId xmlns:p14="http://schemas.microsoft.com/office/powerpoint/2010/main" val="11582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566167" y="0"/>
            <a:ext cx="5466947"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7" name="Picture 6">
            <a:extLst>
              <a:ext uri="{FF2B5EF4-FFF2-40B4-BE49-F238E27FC236}">
                <a16:creationId xmlns:a16="http://schemas.microsoft.com/office/drawing/2014/main" id="{1CEA43A6-C27D-DDB7-32D1-6B7709239DD2}"/>
              </a:ext>
            </a:extLst>
          </p:cNvPr>
          <p:cNvPicPr>
            <a:picLocks noChangeAspect="1"/>
          </p:cNvPicPr>
          <p:nvPr/>
        </p:nvPicPr>
        <p:blipFill>
          <a:blip r:embed="rId2"/>
          <a:stretch>
            <a:fillRect/>
          </a:stretch>
        </p:blipFill>
        <p:spPr>
          <a:xfrm>
            <a:off x="0" y="10297"/>
            <a:ext cx="6571562" cy="6847703"/>
          </a:xfrm>
          <a:prstGeom prst="rect">
            <a:avLst/>
          </a:prstGeom>
        </p:spPr>
      </p:pic>
      <p:sp>
        <p:nvSpPr>
          <p:cNvPr id="4" name="TextBox 3">
            <a:extLst>
              <a:ext uri="{FF2B5EF4-FFF2-40B4-BE49-F238E27FC236}">
                <a16:creationId xmlns:a16="http://schemas.microsoft.com/office/drawing/2014/main" id="{8DA5C27A-C09D-7692-3B2C-49CE1FE70113}"/>
              </a:ext>
            </a:extLst>
          </p:cNvPr>
          <p:cNvSpPr txBox="1"/>
          <p:nvPr/>
        </p:nvSpPr>
        <p:spPr>
          <a:xfrm>
            <a:off x="6566167" y="792075"/>
            <a:ext cx="5466947" cy="5355312"/>
          </a:xfrm>
          <a:prstGeom prst="rect">
            <a:avLst/>
          </a:prstGeom>
          <a:noFill/>
        </p:spPr>
        <p:txBody>
          <a:bodyPr wrap="square">
            <a:spAutoFit/>
          </a:bodyPr>
          <a:lstStyle/>
          <a:p>
            <a:r>
              <a:rPr lang="en-US" dirty="0"/>
              <a:t>The stacked column chart reveals that product pricing varies significantly across suppliers. Most suppliers predominantly offer medium-priced products ($21–$50), indicating this is the most common pricing tier. A few suppliers, such as Pavlova, Ltd. and Plutzer Lebensmittelgroßmärkte AG, offer a diverse product mix across all price ranges, including premium-priced products (above $100), suggesting a broader market reach.</a:t>
            </a:r>
          </a:p>
          <a:p>
            <a:r>
              <a:rPr lang="en-US" dirty="0"/>
              <a:t>On the other hand, several suppliers like Bigfoot Breweries, </a:t>
            </a:r>
            <a:r>
              <a:rPr lang="en-US" dirty="0" err="1"/>
              <a:t>Svensk</a:t>
            </a:r>
            <a:r>
              <a:rPr lang="en-US" dirty="0"/>
              <a:t> </a:t>
            </a:r>
            <a:r>
              <a:rPr lang="en-US" dirty="0" err="1"/>
              <a:t>Sjöföda</a:t>
            </a:r>
            <a:r>
              <a:rPr lang="en-US" dirty="0"/>
              <a:t> AB, and Exotic Liquids focus on low to medium price ranges, potentially targeting cost-conscious consumers. Only a handful of suppliers provide premium products, which could reflect specialized or high-quality offerings.</a:t>
            </a:r>
          </a:p>
          <a:p>
            <a:r>
              <a:rPr lang="en-US" dirty="0"/>
              <a:t>Overall, the pricing distribution suggests a market dominated by medium-priced products, with select suppliers differentiating themselves through premium or diverse pricing strategies</a:t>
            </a:r>
          </a:p>
        </p:txBody>
      </p:sp>
    </p:spTree>
    <p:extLst>
      <p:ext uri="{BB962C8B-B14F-4D97-AF65-F5344CB8AC3E}">
        <p14:creationId xmlns:p14="http://schemas.microsoft.com/office/powerpoint/2010/main" val="1765581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264613" y="0"/>
            <a:ext cx="5768501"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7" name="Picture 6">
            <a:extLst>
              <a:ext uri="{FF2B5EF4-FFF2-40B4-BE49-F238E27FC236}">
                <a16:creationId xmlns:a16="http://schemas.microsoft.com/office/drawing/2014/main" id="{040DF9EC-A387-717D-B8DD-A6718B466936}"/>
              </a:ext>
            </a:extLst>
          </p:cNvPr>
          <p:cNvPicPr>
            <a:picLocks noChangeAspect="1"/>
          </p:cNvPicPr>
          <p:nvPr/>
        </p:nvPicPr>
        <p:blipFill>
          <a:blip r:embed="rId2"/>
          <a:stretch>
            <a:fillRect/>
          </a:stretch>
        </p:blipFill>
        <p:spPr>
          <a:xfrm>
            <a:off x="0" y="0"/>
            <a:ext cx="6252913" cy="6858000"/>
          </a:xfrm>
          <a:prstGeom prst="rect">
            <a:avLst/>
          </a:prstGeom>
        </p:spPr>
      </p:pic>
      <p:sp>
        <p:nvSpPr>
          <p:cNvPr id="3" name="TextBox 2">
            <a:extLst>
              <a:ext uri="{FF2B5EF4-FFF2-40B4-BE49-F238E27FC236}">
                <a16:creationId xmlns:a16="http://schemas.microsoft.com/office/drawing/2014/main" id="{8E6F5603-20FA-CBF2-B92D-AE1AD1B13056}"/>
              </a:ext>
            </a:extLst>
          </p:cNvPr>
          <p:cNvSpPr txBox="1"/>
          <p:nvPr/>
        </p:nvSpPr>
        <p:spPr>
          <a:xfrm>
            <a:off x="6264612" y="811923"/>
            <a:ext cx="5927388" cy="4247317"/>
          </a:xfrm>
          <a:prstGeom prst="rect">
            <a:avLst/>
          </a:prstGeom>
          <a:noFill/>
        </p:spPr>
        <p:txBody>
          <a:bodyPr wrap="square" rtlCol="0">
            <a:spAutoFit/>
          </a:bodyPr>
          <a:lstStyle/>
          <a:p>
            <a:r>
              <a:rPr lang="en-US" dirty="0"/>
              <a:t>The bubble map clearly shows that suppliers are concentrated in Europe and North America, indicating these regions are the primary hubs for product sourcing.</a:t>
            </a:r>
          </a:p>
          <a:p>
            <a:pPr>
              <a:buFont typeface="Arial" panose="020B0604020202020204" pitchFamily="34" charset="0"/>
              <a:buChar char="•"/>
            </a:pPr>
            <a:r>
              <a:rPr lang="en-US" dirty="0"/>
              <a:t>Europe has the highest supplier density, with numerous cities contributing to the supply network—suggesting strong regional manufacturing and export capabilities.</a:t>
            </a:r>
          </a:p>
          <a:p>
            <a:pPr>
              <a:buFont typeface="Arial" panose="020B0604020202020204" pitchFamily="34" charset="0"/>
              <a:buChar char="•"/>
            </a:pPr>
            <a:r>
              <a:rPr lang="en-US" dirty="0"/>
              <a:t>North America, particularly the USA and Mexico, also hosts several suppliers, supporting a robust North American supply chain.</a:t>
            </a:r>
          </a:p>
          <a:p>
            <a:pPr>
              <a:buFont typeface="Arial" panose="020B0604020202020204" pitchFamily="34" charset="0"/>
              <a:buChar char="•"/>
            </a:pPr>
            <a:r>
              <a:rPr lang="en-US" dirty="0"/>
              <a:t>Suppliers are less frequent in regions like Asia, South America, and Australia, though they are still represented, showing a moderate global reach.</a:t>
            </a:r>
          </a:p>
          <a:p>
            <a:pPr>
              <a:buFont typeface="Arial" panose="020B0604020202020204" pitchFamily="34" charset="0"/>
              <a:buChar char="•"/>
            </a:pPr>
            <a:r>
              <a:rPr lang="en-US" dirty="0"/>
              <a:t>Africa appears to have no supplier representation in this dataset.</a:t>
            </a:r>
          </a:p>
          <a:p>
            <a:endParaRPr lang="en-US" dirty="0"/>
          </a:p>
        </p:txBody>
      </p:sp>
    </p:spTree>
    <p:extLst>
      <p:ext uri="{BB962C8B-B14F-4D97-AF65-F5344CB8AC3E}">
        <p14:creationId xmlns:p14="http://schemas.microsoft.com/office/powerpoint/2010/main" val="3433484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652BC6A-0353-71B4-6FA7-D08CAADB7D2E}"/>
              </a:ext>
            </a:extLst>
          </p:cNvPr>
          <p:cNvGraphicFramePr/>
          <p:nvPr/>
        </p:nvGraphicFramePr>
        <p:xfrm>
          <a:off x="1524000" y="1122363"/>
          <a:ext cx="9144000" cy="238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1A561AE3-159F-2106-DAE4-D469ACDC2DBF}"/>
              </a:ext>
            </a:extLst>
          </p:cNvPr>
          <p:cNvGraphicFramePr/>
          <p:nvPr>
            <p:extLst>
              <p:ext uri="{D42A27DB-BD31-4B8C-83A1-F6EECF244321}">
                <p14:modId xmlns:p14="http://schemas.microsoft.com/office/powerpoint/2010/main" val="1174586894"/>
              </p:ext>
            </p:extLst>
          </p:nvPr>
        </p:nvGraphicFramePr>
        <p:xfrm>
          <a:off x="1524000" y="3602038"/>
          <a:ext cx="9144000" cy="16557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08163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29C1C6-C13A-67BA-B02C-C4F0A0AA8CDE}"/>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1438744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636569-7DF6-6441-8EF9-1E8D783181A5}"/>
              </a:ext>
            </a:extLst>
          </p:cNvPr>
          <p:cNvPicPr>
            <a:picLocks noChangeAspect="1"/>
          </p:cNvPicPr>
          <p:nvPr/>
        </p:nvPicPr>
        <p:blipFill>
          <a:blip r:embed="rId2"/>
          <a:stretch>
            <a:fillRect/>
          </a:stretch>
        </p:blipFill>
        <p:spPr>
          <a:xfrm>
            <a:off x="119062" y="0"/>
            <a:ext cx="12072938" cy="6858000"/>
          </a:xfrm>
          <a:prstGeom prst="rect">
            <a:avLst/>
          </a:prstGeom>
        </p:spPr>
      </p:pic>
    </p:spTree>
    <p:extLst>
      <p:ext uri="{BB962C8B-B14F-4D97-AF65-F5344CB8AC3E}">
        <p14:creationId xmlns:p14="http://schemas.microsoft.com/office/powerpoint/2010/main" val="3612635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91CEC4-974D-71C8-707D-7A722975D7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13686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539FDE-D2DB-EDCF-79F0-5138B3DC0306}"/>
              </a:ext>
            </a:extLst>
          </p:cNvPr>
          <p:cNvPicPr>
            <a:picLocks noChangeAspect="1"/>
          </p:cNvPicPr>
          <p:nvPr/>
        </p:nvPicPr>
        <p:blipFill>
          <a:blip r:embed="rId2"/>
          <a:stretch>
            <a:fillRect/>
          </a:stretch>
        </p:blipFill>
        <p:spPr>
          <a:xfrm>
            <a:off x="0" y="647700"/>
            <a:ext cx="12192000" cy="5562600"/>
          </a:xfrm>
          <a:prstGeom prst="rect">
            <a:avLst/>
          </a:prstGeom>
        </p:spPr>
      </p:pic>
    </p:spTree>
    <p:extLst>
      <p:ext uri="{BB962C8B-B14F-4D97-AF65-F5344CB8AC3E}">
        <p14:creationId xmlns:p14="http://schemas.microsoft.com/office/powerpoint/2010/main" val="2511957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2EC8CB-8747-0FBE-3F19-1AA7A3884FC9}"/>
              </a:ext>
            </a:extLst>
          </p:cNvPr>
          <p:cNvPicPr>
            <a:picLocks noChangeAspect="1"/>
          </p:cNvPicPr>
          <p:nvPr/>
        </p:nvPicPr>
        <p:blipFill>
          <a:blip r:embed="rId2"/>
          <a:stretch>
            <a:fillRect/>
          </a:stretch>
        </p:blipFill>
        <p:spPr>
          <a:xfrm>
            <a:off x="0" y="723900"/>
            <a:ext cx="12192000" cy="4876800"/>
          </a:xfrm>
          <a:prstGeom prst="rect">
            <a:avLst/>
          </a:prstGeom>
        </p:spPr>
      </p:pic>
    </p:spTree>
    <p:extLst>
      <p:ext uri="{BB962C8B-B14F-4D97-AF65-F5344CB8AC3E}">
        <p14:creationId xmlns:p14="http://schemas.microsoft.com/office/powerpoint/2010/main" val="4094805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9618-01A3-6269-1FB0-92332DCE582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4139A71-74A6-7AE9-3629-5E894D26C659}"/>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3869352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8BE0A8-BBC5-8722-4EED-0C86DECE3F7B}"/>
              </a:ext>
            </a:extLst>
          </p:cNvPr>
          <p:cNvPicPr>
            <a:picLocks noChangeAspect="1"/>
          </p:cNvPicPr>
          <p:nvPr/>
        </p:nvPicPr>
        <p:blipFill>
          <a:blip r:embed="rId2"/>
          <a:stretch>
            <a:fillRect/>
          </a:stretch>
        </p:blipFill>
        <p:spPr>
          <a:xfrm>
            <a:off x="0" y="866775"/>
            <a:ext cx="12192000" cy="4476749"/>
          </a:xfrm>
          <a:prstGeom prst="rect">
            <a:avLst/>
          </a:prstGeom>
        </p:spPr>
      </p:pic>
    </p:spTree>
    <p:extLst>
      <p:ext uri="{BB962C8B-B14F-4D97-AF65-F5344CB8AC3E}">
        <p14:creationId xmlns:p14="http://schemas.microsoft.com/office/powerpoint/2010/main" val="488687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ED0962-90CB-B0B5-B113-FF63D86E31A6}"/>
              </a:ext>
            </a:extLst>
          </p:cNvPr>
          <p:cNvPicPr>
            <a:picLocks noChangeAspect="1"/>
          </p:cNvPicPr>
          <p:nvPr/>
        </p:nvPicPr>
        <p:blipFill>
          <a:blip r:embed="rId2"/>
          <a:stretch>
            <a:fillRect/>
          </a:stretch>
        </p:blipFill>
        <p:spPr>
          <a:xfrm>
            <a:off x="0" y="781050"/>
            <a:ext cx="12192000" cy="4686300"/>
          </a:xfrm>
          <a:prstGeom prst="rect">
            <a:avLst/>
          </a:prstGeom>
        </p:spPr>
      </p:pic>
    </p:spTree>
    <p:extLst>
      <p:ext uri="{BB962C8B-B14F-4D97-AF65-F5344CB8AC3E}">
        <p14:creationId xmlns:p14="http://schemas.microsoft.com/office/powerpoint/2010/main" val="1945002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8B64F-0676-4254-63A9-8103EDB92990}"/>
              </a:ext>
            </a:extLst>
          </p:cNvPr>
          <p:cNvPicPr>
            <a:picLocks noChangeAspect="1"/>
          </p:cNvPicPr>
          <p:nvPr/>
        </p:nvPicPr>
        <p:blipFill>
          <a:blip r:embed="rId2"/>
          <a:stretch>
            <a:fillRect/>
          </a:stretch>
        </p:blipFill>
        <p:spPr>
          <a:xfrm>
            <a:off x="0" y="476250"/>
            <a:ext cx="12192000" cy="5905499"/>
          </a:xfrm>
          <a:prstGeom prst="rect">
            <a:avLst/>
          </a:prstGeom>
        </p:spPr>
      </p:pic>
    </p:spTree>
    <p:extLst>
      <p:ext uri="{BB962C8B-B14F-4D97-AF65-F5344CB8AC3E}">
        <p14:creationId xmlns:p14="http://schemas.microsoft.com/office/powerpoint/2010/main" val="3823737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598A2-B0A4-08A1-488D-72031E47F695}"/>
              </a:ext>
            </a:extLst>
          </p:cNvPr>
          <p:cNvPicPr>
            <a:picLocks noChangeAspect="1"/>
          </p:cNvPicPr>
          <p:nvPr/>
        </p:nvPicPr>
        <p:blipFill>
          <a:blip r:embed="rId2"/>
          <a:stretch>
            <a:fillRect/>
          </a:stretch>
        </p:blipFill>
        <p:spPr>
          <a:xfrm>
            <a:off x="0" y="657225"/>
            <a:ext cx="12192000" cy="5600700"/>
          </a:xfrm>
          <a:prstGeom prst="rect">
            <a:avLst/>
          </a:prstGeom>
        </p:spPr>
      </p:pic>
    </p:spTree>
    <p:extLst>
      <p:ext uri="{BB962C8B-B14F-4D97-AF65-F5344CB8AC3E}">
        <p14:creationId xmlns:p14="http://schemas.microsoft.com/office/powerpoint/2010/main" val="2342588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2BBBA-D3C4-5907-0F2E-165D59B36F9F}"/>
              </a:ext>
            </a:extLst>
          </p:cNvPr>
          <p:cNvPicPr>
            <a:picLocks noChangeAspect="1"/>
          </p:cNvPicPr>
          <p:nvPr/>
        </p:nvPicPr>
        <p:blipFill>
          <a:blip r:embed="rId2"/>
          <a:stretch>
            <a:fillRect/>
          </a:stretch>
        </p:blipFill>
        <p:spPr>
          <a:xfrm>
            <a:off x="0" y="552450"/>
            <a:ext cx="12192000" cy="5391150"/>
          </a:xfrm>
          <a:prstGeom prst="rect">
            <a:avLst/>
          </a:prstGeom>
        </p:spPr>
      </p:pic>
    </p:spTree>
    <p:extLst>
      <p:ext uri="{BB962C8B-B14F-4D97-AF65-F5344CB8AC3E}">
        <p14:creationId xmlns:p14="http://schemas.microsoft.com/office/powerpoint/2010/main" val="3667926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4127BF-3100-B395-BF39-5924040A90DC}"/>
              </a:ext>
            </a:extLst>
          </p:cNvPr>
          <p:cNvPicPr>
            <a:picLocks noChangeAspect="1"/>
          </p:cNvPicPr>
          <p:nvPr/>
        </p:nvPicPr>
        <p:blipFill>
          <a:blip r:embed="rId2"/>
          <a:stretch>
            <a:fillRect/>
          </a:stretch>
        </p:blipFill>
        <p:spPr>
          <a:xfrm>
            <a:off x="0" y="514350"/>
            <a:ext cx="12192000" cy="5238750"/>
          </a:xfrm>
          <a:prstGeom prst="rect">
            <a:avLst/>
          </a:prstGeom>
        </p:spPr>
      </p:pic>
    </p:spTree>
    <p:extLst>
      <p:ext uri="{BB962C8B-B14F-4D97-AF65-F5344CB8AC3E}">
        <p14:creationId xmlns:p14="http://schemas.microsoft.com/office/powerpoint/2010/main" val="3496384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9E2853-C7DE-00EA-118E-8FDAE03000D3}"/>
              </a:ext>
            </a:extLst>
          </p:cNvPr>
          <p:cNvPicPr>
            <a:picLocks noChangeAspect="1"/>
          </p:cNvPicPr>
          <p:nvPr/>
        </p:nvPicPr>
        <p:blipFill>
          <a:blip r:embed="rId2"/>
          <a:stretch>
            <a:fillRect/>
          </a:stretch>
        </p:blipFill>
        <p:spPr>
          <a:xfrm>
            <a:off x="0" y="514350"/>
            <a:ext cx="12192000" cy="5410200"/>
          </a:xfrm>
          <a:prstGeom prst="rect">
            <a:avLst/>
          </a:prstGeom>
        </p:spPr>
      </p:pic>
    </p:spTree>
    <p:extLst>
      <p:ext uri="{BB962C8B-B14F-4D97-AF65-F5344CB8AC3E}">
        <p14:creationId xmlns:p14="http://schemas.microsoft.com/office/powerpoint/2010/main" val="2355659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C8406F-B2B9-DAEA-466D-F536276C0C64}"/>
              </a:ext>
            </a:extLst>
          </p:cNvPr>
          <p:cNvPicPr>
            <a:picLocks noChangeAspect="1"/>
          </p:cNvPicPr>
          <p:nvPr/>
        </p:nvPicPr>
        <p:blipFill>
          <a:blip r:embed="rId2"/>
          <a:stretch>
            <a:fillRect/>
          </a:stretch>
        </p:blipFill>
        <p:spPr>
          <a:xfrm>
            <a:off x="0" y="428625"/>
            <a:ext cx="12192000" cy="5657849"/>
          </a:xfrm>
          <a:prstGeom prst="rect">
            <a:avLst/>
          </a:prstGeom>
        </p:spPr>
      </p:pic>
    </p:spTree>
    <p:extLst>
      <p:ext uri="{BB962C8B-B14F-4D97-AF65-F5344CB8AC3E}">
        <p14:creationId xmlns:p14="http://schemas.microsoft.com/office/powerpoint/2010/main" val="2966887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5677E-52E6-4B5F-33D6-DF352706F39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EF78A11-9162-9841-4DF6-56603385E3F6}"/>
              </a:ext>
            </a:extLst>
          </p:cNvPr>
          <p:cNvPicPr>
            <a:picLocks noGrp="1" noChangeAspect="1"/>
          </p:cNvPicPr>
          <p:nvPr>
            <p:ph idx="1"/>
          </p:nvPr>
        </p:nvPicPr>
        <p:blipFill>
          <a:blip r:embed="rId2"/>
          <a:stretch>
            <a:fillRect/>
          </a:stretch>
        </p:blipFill>
        <p:spPr>
          <a:xfrm>
            <a:off x="0" y="0"/>
            <a:ext cx="12191999" cy="694554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15878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DC4B-3A10-FD57-9BD5-F11F02BD6E9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B05EF29-6BF0-462D-CD4A-D5312D28340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0" y="0"/>
            <a:ext cx="12192000" cy="6858000"/>
          </a:xfrm>
        </p:spPr>
      </p:pic>
    </p:spTree>
    <p:extLst>
      <p:ext uri="{BB962C8B-B14F-4D97-AF65-F5344CB8AC3E}">
        <p14:creationId xmlns:p14="http://schemas.microsoft.com/office/powerpoint/2010/main" val="234988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8EA7-D8A6-934A-3741-7EA79C3514D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DE8C961-6C5F-76C3-6999-85F03030DFA3}"/>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031044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5ED0F-2704-9A68-C594-487007943EF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60992DA-5FF9-5148-0B2E-D8CE9B5CE6EF}"/>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3458154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A187B-6559-C592-11BD-B5E77AF439A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C9A3E68-3C93-54A7-9006-5ED5299BDCA1}"/>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3047371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D8A7-4635-ACE2-53CD-1B1E1C9F2036}"/>
              </a:ext>
            </a:extLst>
          </p:cNvPr>
          <p:cNvSpPr>
            <a:spLocks noGrp="1"/>
          </p:cNvSpPr>
          <p:nvPr>
            <p:ph type="title"/>
          </p:nvPr>
        </p:nvSpPr>
        <p:spPr>
          <a:xfrm>
            <a:off x="6566169" y="0"/>
            <a:ext cx="5466947" cy="811922"/>
          </a:xfrm>
          <a:prstGeom prst="rect">
            <a:avLst/>
          </a:prstGeom>
          <a:solidFill>
            <a:schemeClr val="bg2">
              <a:lumMod val="75000"/>
            </a:schemeClr>
          </a:solidFill>
        </p:spPr>
        <p:style>
          <a:lnRef idx="2">
            <a:schemeClr val="accent1"/>
          </a:lnRef>
          <a:fillRef idx="1">
            <a:schemeClr val="lt1"/>
          </a:fillRef>
          <a:effectRef idx="0">
            <a:schemeClr val="accent1"/>
          </a:effectRef>
          <a:fontRef idx="minor">
            <a:schemeClr val="dk1"/>
          </a:fontRef>
        </p:style>
        <p:txBody>
          <a:bodyPr/>
          <a:lstStyle/>
          <a:p>
            <a:pPr algn="ctr"/>
            <a:r>
              <a:rPr lang="en-US" dirty="0"/>
              <a:t>Conclusion</a:t>
            </a:r>
          </a:p>
        </p:txBody>
      </p:sp>
      <p:pic>
        <p:nvPicPr>
          <p:cNvPr id="5" name="Content Placeholder 4">
            <a:extLst>
              <a:ext uri="{FF2B5EF4-FFF2-40B4-BE49-F238E27FC236}">
                <a16:creationId xmlns:a16="http://schemas.microsoft.com/office/drawing/2014/main" id="{DAECFA40-5AB4-BF39-E28B-8A72FB0E6584}"/>
              </a:ext>
            </a:extLst>
          </p:cNvPr>
          <p:cNvPicPr>
            <a:picLocks noGrp="1" noChangeAspect="1"/>
          </p:cNvPicPr>
          <p:nvPr>
            <p:ph idx="1"/>
          </p:nvPr>
        </p:nvPicPr>
        <p:blipFill>
          <a:blip r:embed="rId2"/>
          <a:stretch>
            <a:fillRect/>
          </a:stretch>
        </p:blipFill>
        <p:spPr>
          <a:xfrm>
            <a:off x="0" y="-10268"/>
            <a:ext cx="6566169" cy="6868268"/>
          </a:xfrm>
        </p:spPr>
      </p:pic>
      <p:sp>
        <p:nvSpPr>
          <p:cNvPr id="8" name="TextBox 7">
            <a:extLst>
              <a:ext uri="{FF2B5EF4-FFF2-40B4-BE49-F238E27FC236}">
                <a16:creationId xmlns:a16="http://schemas.microsoft.com/office/drawing/2014/main" id="{B20719DB-5A65-C8CB-F35B-B82A753759D5}"/>
              </a:ext>
            </a:extLst>
          </p:cNvPr>
          <p:cNvSpPr txBox="1"/>
          <p:nvPr/>
        </p:nvSpPr>
        <p:spPr>
          <a:xfrm>
            <a:off x="6731539" y="1177048"/>
            <a:ext cx="5301575" cy="5539978"/>
          </a:xfrm>
          <a:prstGeom prst="rect">
            <a:avLst/>
          </a:prstGeom>
          <a:noFill/>
        </p:spPr>
        <p:txBody>
          <a:bodyPr wrap="square" rtlCol="0">
            <a:spAutoFit/>
          </a:bodyPr>
          <a:lstStyle/>
          <a:p>
            <a:r>
              <a:rPr lang="en-US" sz="1600" b="1" dirty="0"/>
              <a:t>Key Insights:</a:t>
            </a:r>
          </a:p>
          <a:p>
            <a:pPr>
              <a:buFont typeface="Arial" panose="020B0604020202020204" pitchFamily="34" charset="0"/>
              <a:buChar char="•"/>
            </a:pPr>
            <a:r>
              <a:rPr lang="en-US" sz="1600" b="1" dirty="0"/>
              <a:t>USA</a:t>
            </a:r>
            <a:r>
              <a:rPr lang="en-US" sz="1600" dirty="0"/>
              <a:t> has the highest customer count (</a:t>
            </a:r>
            <a:r>
              <a:rPr lang="en-US" sz="1600" b="1" dirty="0"/>
              <a:t>13</a:t>
            </a:r>
            <a:r>
              <a:rPr lang="en-US" sz="1600" dirty="0"/>
              <a:t>), making it the largest market segment in this dataset.</a:t>
            </a:r>
          </a:p>
          <a:p>
            <a:pPr>
              <a:buFont typeface="Arial" panose="020B0604020202020204" pitchFamily="34" charset="0"/>
              <a:buChar char="•"/>
            </a:pPr>
            <a:r>
              <a:rPr lang="en-US" sz="1600" b="1" dirty="0"/>
              <a:t>France</a:t>
            </a:r>
            <a:r>
              <a:rPr lang="en-US" sz="1600" dirty="0"/>
              <a:t> and </a:t>
            </a:r>
            <a:r>
              <a:rPr lang="en-US" sz="1600" b="1" dirty="0"/>
              <a:t>Germany</a:t>
            </a:r>
            <a:r>
              <a:rPr lang="en-US" sz="1600" dirty="0"/>
              <a:t> follow closely with </a:t>
            </a:r>
            <a:r>
              <a:rPr lang="en-US" sz="1600" b="1" dirty="0"/>
              <a:t>11</a:t>
            </a:r>
            <a:r>
              <a:rPr lang="en-US" sz="1600" dirty="0"/>
              <a:t> customers each, suggesting strong market presence in Western Europe.</a:t>
            </a:r>
          </a:p>
          <a:p>
            <a:pPr>
              <a:buFont typeface="Arial" panose="020B0604020202020204" pitchFamily="34" charset="0"/>
              <a:buChar char="•"/>
            </a:pPr>
            <a:r>
              <a:rPr lang="en-US" sz="1600" dirty="0"/>
              <a:t>Other notable markets include:</a:t>
            </a:r>
          </a:p>
          <a:p>
            <a:pPr marL="742950" lvl="1" indent="-285750">
              <a:buFont typeface="Arial" panose="020B0604020202020204" pitchFamily="34" charset="0"/>
              <a:buChar char="•"/>
            </a:pPr>
            <a:r>
              <a:rPr lang="en-US" sz="1600" b="1" dirty="0"/>
              <a:t>Brazil</a:t>
            </a:r>
            <a:r>
              <a:rPr lang="en-US" sz="1600" dirty="0"/>
              <a:t> (9 customers)</a:t>
            </a:r>
          </a:p>
          <a:p>
            <a:pPr marL="742950" lvl="1" indent="-285750">
              <a:buFont typeface="Arial" panose="020B0604020202020204" pitchFamily="34" charset="0"/>
              <a:buChar char="•"/>
            </a:pPr>
            <a:r>
              <a:rPr lang="en-US" sz="1600" b="1" dirty="0"/>
              <a:t>UK</a:t>
            </a:r>
            <a:r>
              <a:rPr lang="en-US" sz="1600" dirty="0"/>
              <a:t> (7 customers)</a:t>
            </a:r>
          </a:p>
          <a:p>
            <a:pPr marL="742950" lvl="1" indent="-285750">
              <a:buFont typeface="Arial" panose="020B0604020202020204" pitchFamily="34" charset="0"/>
              <a:buChar char="•"/>
            </a:pPr>
            <a:r>
              <a:rPr lang="en-US" sz="1600" b="1" dirty="0"/>
              <a:t>Mexico</a:t>
            </a:r>
            <a:r>
              <a:rPr lang="en-US" sz="1600" dirty="0"/>
              <a:t> and </a:t>
            </a:r>
            <a:r>
              <a:rPr lang="en-US" sz="1600" b="1" dirty="0"/>
              <a:t>Spain</a:t>
            </a:r>
            <a:r>
              <a:rPr lang="en-US" sz="1600" dirty="0"/>
              <a:t> (5 each)</a:t>
            </a:r>
          </a:p>
          <a:p>
            <a:pPr>
              <a:buFont typeface="Arial" panose="020B0604020202020204" pitchFamily="34" charset="0"/>
              <a:buChar char="•"/>
            </a:pPr>
            <a:r>
              <a:rPr lang="en-US" sz="1600" dirty="0"/>
              <a:t>Countries such as </a:t>
            </a:r>
            <a:r>
              <a:rPr lang="en-US" sz="1600" b="1" dirty="0"/>
              <a:t>Switzerland, Sweden, Portugal</a:t>
            </a:r>
            <a:r>
              <a:rPr lang="en-US" sz="1600" dirty="0"/>
              <a:t>, and others have a much lower customer base (</a:t>
            </a:r>
            <a:r>
              <a:rPr lang="en-US" sz="1600" b="1" dirty="0"/>
              <a:t>2 each</a:t>
            </a:r>
            <a:r>
              <a:rPr lang="en-US" sz="1600" dirty="0"/>
              <a:t>), indicating untapped or emerging markets.</a:t>
            </a:r>
          </a:p>
          <a:p>
            <a:r>
              <a:rPr lang="en-US" sz="1600" b="1" dirty="0"/>
              <a:t> Business Implications:</a:t>
            </a:r>
          </a:p>
          <a:p>
            <a:pPr>
              <a:buFont typeface="Arial" panose="020B0604020202020204" pitchFamily="34" charset="0"/>
              <a:buChar char="•"/>
            </a:pPr>
            <a:r>
              <a:rPr lang="en-US" sz="1600" dirty="0"/>
              <a:t>Focus retention and loyalty strategies in </a:t>
            </a:r>
            <a:r>
              <a:rPr lang="en-US" sz="1600" b="1" dirty="0"/>
              <a:t>USA, France, and Germany</a:t>
            </a:r>
            <a:r>
              <a:rPr lang="en-US" sz="1600" dirty="0"/>
              <a:t> to safeguard the core customer base.</a:t>
            </a:r>
          </a:p>
          <a:p>
            <a:pPr>
              <a:buFont typeface="Arial" panose="020B0604020202020204" pitchFamily="34" charset="0"/>
              <a:buChar char="•"/>
            </a:pPr>
            <a:r>
              <a:rPr lang="en-US" sz="1600" dirty="0"/>
              <a:t>Explore </a:t>
            </a:r>
            <a:r>
              <a:rPr lang="en-US" sz="1600" b="1" dirty="0"/>
              <a:t>growth strategies</a:t>
            </a:r>
            <a:r>
              <a:rPr lang="en-US" sz="1600" dirty="0"/>
              <a:t> in mid-tier countries like </a:t>
            </a:r>
            <a:r>
              <a:rPr lang="en-US" sz="1600" b="1" dirty="0"/>
              <a:t>Brazil, UK, and Mexico</a:t>
            </a:r>
            <a:r>
              <a:rPr lang="en-US" sz="1600" dirty="0"/>
              <a:t>, where potential expansion could yield high returns.</a:t>
            </a:r>
          </a:p>
          <a:p>
            <a:pPr>
              <a:buFont typeface="Arial" panose="020B0604020202020204" pitchFamily="34" charset="0"/>
              <a:buChar char="•"/>
            </a:pPr>
            <a:r>
              <a:rPr lang="en-US" sz="1600" dirty="0"/>
              <a:t>Consider targeted marketing and partnerships in </a:t>
            </a:r>
            <a:r>
              <a:rPr lang="en-US" sz="1600" b="1" dirty="0"/>
              <a:t>low-volume countries</a:t>
            </a:r>
            <a:r>
              <a:rPr lang="en-US" sz="1600" dirty="0"/>
              <a:t> to increase presence and engagement.</a:t>
            </a:r>
          </a:p>
          <a:p>
            <a:endParaRPr lang="en-US" dirty="0"/>
          </a:p>
        </p:txBody>
      </p:sp>
    </p:spTree>
    <p:extLst>
      <p:ext uri="{BB962C8B-B14F-4D97-AF65-F5344CB8AC3E}">
        <p14:creationId xmlns:p14="http://schemas.microsoft.com/office/powerpoint/2010/main" val="829017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2134</TotalTime>
  <Words>1198</Words>
  <Application>Microsoft Office PowerPoint</Application>
  <PresentationFormat>Widescreen</PresentationFormat>
  <Paragraphs>93</Paragraphs>
  <Slides>37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mithlesh choudhury</dc:creator>
  <cp:lastModifiedBy>mithlesh choudhury</cp:lastModifiedBy>
  <cp:revision>56</cp:revision>
  <dcterms:created xsi:type="dcterms:W3CDTF">2025-07-26T13:25:43Z</dcterms:created>
  <dcterms:modified xsi:type="dcterms:W3CDTF">2025-07-28T16:38:38Z</dcterms:modified>
</cp:coreProperties>
</file>